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1pPr>
    <a:lvl2pPr marL="0" marR="0" indent="457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2pPr>
    <a:lvl3pPr marL="0" marR="0" indent="914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3pPr>
    <a:lvl4pPr marL="0" marR="0" indent="1371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4pPr>
    <a:lvl5pPr marL="0" marR="0" indent="18288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5pPr>
    <a:lvl6pPr marL="0" marR="0" indent="22860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6pPr>
    <a:lvl7pPr marL="0" marR="0" indent="2743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7pPr>
    <a:lvl8pPr marL="0" marR="0" indent="3200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8pPr>
    <a:lvl9pPr marL="0" marR="0" indent="3657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536773"/>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536773"/>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254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25400" cap="flat">
              <a:solidFill>
                <a:srgbClr val="CB297B"/>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6" name="Shape 166"/>
          <p:cNvSpPr/>
          <p:nvPr>
            <p:ph type="sldImg"/>
          </p:nvPr>
        </p:nvSpPr>
        <p:spPr>
          <a:xfrm>
            <a:off x="1143000" y="685800"/>
            <a:ext cx="4572000" cy="3429000"/>
          </a:xfrm>
          <a:prstGeom prst="rect">
            <a:avLst/>
          </a:prstGeom>
        </p:spPr>
        <p:txBody>
          <a:bodyPr/>
          <a:lstStyle/>
          <a:p>
            <a:pPr/>
          </a:p>
        </p:txBody>
      </p:sp>
      <p:sp>
        <p:nvSpPr>
          <p:cNvPr id="167" name="Shape 16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698500" y="8657488"/>
            <a:ext cx="11607801" cy="461060"/>
          </a:xfrm>
          <a:prstGeom prst="rect">
            <a:avLst/>
          </a:prstGeom>
        </p:spPr>
        <p:txBody>
          <a:bodyPr anchor="b"/>
          <a:lstStyle>
            <a:lvl1pPr marL="0" indent="0" defTabSz="563541">
              <a:lnSpc>
                <a:spcPct val="100000"/>
              </a:lnSpc>
              <a:spcBef>
                <a:spcPts val="0"/>
              </a:spcBef>
              <a:buSzTx/>
              <a:buNone/>
              <a:defRPr b="1" sz="2304"/>
            </a:lvl1pPr>
          </a:lstStyle>
          <a:p>
            <a:pPr/>
            <a:r>
              <a:t>Author and Date</a:t>
            </a:r>
          </a:p>
        </p:txBody>
      </p:sp>
      <p:sp>
        <p:nvSpPr>
          <p:cNvPr id="12" name="Presentation Title"/>
          <p:cNvSpPr txBox="1"/>
          <p:nvPr>
            <p:ph type="title" hasCustomPrompt="1"/>
          </p:nvPr>
        </p:nvSpPr>
        <p:spPr>
          <a:xfrm>
            <a:off x="698500" y="1854200"/>
            <a:ext cx="11609057" cy="3302000"/>
          </a:xfrm>
          <a:prstGeom prst="rect">
            <a:avLst/>
          </a:prstGeom>
        </p:spPr>
        <p:txBody>
          <a:bodyPr anchor="b"/>
          <a:lstStyle>
            <a:lvl1pPr>
              <a:defRPr spc="-164" sz="8200"/>
            </a:lvl1pPr>
          </a:lstStyle>
          <a:p>
            <a:pPr/>
            <a:r>
              <a:t>Presentation Title</a:t>
            </a:r>
          </a:p>
        </p:txBody>
      </p:sp>
      <p:sp>
        <p:nvSpPr>
          <p:cNvPr id="13" name="Body Level One…"/>
          <p:cNvSpPr txBox="1"/>
          <p:nvPr>
            <p:ph type="body" sz="quarter" idx="1" hasCustomPrompt="1"/>
          </p:nvPr>
        </p:nvSpPr>
        <p:spPr>
          <a:xfrm>
            <a:off x="698500" y="5105400"/>
            <a:ext cx="11607800" cy="145639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6353454" y="9220199"/>
            <a:ext cx="297892"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698500" y="3568700"/>
            <a:ext cx="11607800" cy="2617788"/>
          </a:xfrm>
          <a:prstGeom prst="rect">
            <a:avLst/>
          </a:prstGeom>
        </p:spPr>
        <p:txBody>
          <a:bodyPr anchor="ctr"/>
          <a:lstStyle>
            <a:lvl1pPr marL="0" indent="0" algn="ctr">
              <a:lnSpc>
                <a:spcPct val="80000"/>
              </a:lnSpc>
              <a:spcBef>
                <a:spcPts val="0"/>
              </a:spcBef>
              <a:buSzTx/>
              <a:buNone/>
              <a:defRPr spc="-164" sz="82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164" sz="82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164" sz="82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164" sz="82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164" sz="82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Fact information"/>
          <p:cNvSpPr txBox="1"/>
          <p:nvPr>
            <p:ph type="body" sz="quarter" idx="21" hasCustomPrompt="1"/>
          </p:nvPr>
        </p:nvSpPr>
        <p:spPr>
          <a:xfrm>
            <a:off x="698500" y="6209979"/>
            <a:ext cx="11607800" cy="671803"/>
          </a:xfrm>
          <a:prstGeom prst="rect">
            <a:avLst/>
          </a:prstGeom>
        </p:spPr>
        <p:txBody>
          <a:bodyPr/>
          <a:lstStyle>
            <a:lvl1pPr marL="0" indent="0" algn="ctr">
              <a:lnSpc>
                <a:spcPct val="100000"/>
              </a:lnSpc>
              <a:spcBef>
                <a:spcPts val="0"/>
              </a:spcBef>
              <a:buSzTx/>
              <a:buNone/>
              <a:defRPr b="1" sz="3800"/>
            </a:lvl1pPr>
          </a:lstStyle>
          <a:p>
            <a:pPr/>
            <a:r>
              <a:t>Fact information</a:t>
            </a:r>
          </a:p>
        </p:txBody>
      </p:sp>
      <p:sp>
        <p:nvSpPr>
          <p:cNvPr id="107" name="Body Level One…"/>
          <p:cNvSpPr txBox="1"/>
          <p:nvPr>
            <p:ph type="body" idx="1" hasCustomPrompt="1"/>
          </p:nvPr>
        </p:nvSpPr>
        <p:spPr>
          <a:xfrm>
            <a:off x="698500" y="999066"/>
            <a:ext cx="11607800" cy="5210914"/>
          </a:xfrm>
          <a:prstGeom prst="rect">
            <a:avLst/>
          </a:prstGeom>
        </p:spPr>
        <p:txBody>
          <a:bodyPr anchor="b"/>
          <a:lstStyle>
            <a:lvl1pPr marL="0" indent="0" algn="ctr">
              <a:lnSpc>
                <a:spcPct val="80000"/>
              </a:lnSpc>
              <a:spcBef>
                <a:spcPts val="0"/>
              </a:spcBef>
              <a:buSzTx/>
              <a:buNone/>
              <a:defRPr b="1" spc="-176" sz="17600"/>
            </a:lvl1pPr>
            <a:lvl2pPr marL="0" indent="457200" algn="ctr">
              <a:lnSpc>
                <a:spcPct val="80000"/>
              </a:lnSpc>
              <a:spcBef>
                <a:spcPts val="0"/>
              </a:spcBef>
              <a:buSzTx/>
              <a:buNone/>
              <a:defRPr b="1" spc="-176" sz="17600"/>
            </a:lvl2pPr>
            <a:lvl3pPr marL="0" indent="914400" algn="ctr">
              <a:lnSpc>
                <a:spcPct val="80000"/>
              </a:lnSpc>
              <a:spcBef>
                <a:spcPts val="0"/>
              </a:spcBef>
              <a:buSzTx/>
              <a:buNone/>
              <a:defRPr b="1" spc="-176" sz="17600"/>
            </a:lvl3pPr>
            <a:lvl4pPr marL="0" indent="1371600" algn="ctr">
              <a:lnSpc>
                <a:spcPct val="80000"/>
              </a:lnSpc>
              <a:spcBef>
                <a:spcPts val="0"/>
              </a:spcBef>
              <a:buSzTx/>
              <a:buNone/>
              <a:defRPr b="1" spc="-176" sz="17600"/>
            </a:lvl4pPr>
            <a:lvl5pPr marL="0" indent="1828800" algn="ctr">
              <a:lnSpc>
                <a:spcPct val="80000"/>
              </a:lnSpc>
              <a:spcBef>
                <a:spcPts val="0"/>
              </a:spcBef>
              <a:buSzTx/>
              <a:buNone/>
              <a:defRPr b="1" spc="-176" sz="17600"/>
            </a:lvl5pPr>
          </a:lstStyle>
          <a:p>
            <a:pPr/>
            <a:r>
              <a:t>100%</a:t>
            </a:r>
          </a:p>
          <a:p>
            <a:pPr lvl="1"/>
            <a:r>
              <a:t/>
            </a:r>
          </a:p>
          <a:p>
            <a:pPr lvl="2"/>
            <a:r>
              <a:t/>
            </a:r>
          </a:p>
          <a:p>
            <a:pPr lvl="3"/>
            <a:r>
              <a:t/>
            </a:r>
          </a:p>
          <a:p>
            <a:pPr lvl="4"/>
            <a:r>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Body Level One…"/>
          <p:cNvSpPr txBox="1"/>
          <p:nvPr>
            <p:ph type="body" sz="half" idx="1" hasCustomPrompt="1"/>
          </p:nvPr>
        </p:nvSpPr>
        <p:spPr>
          <a:xfrm>
            <a:off x="736600" y="3721100"/>
            <a:ext cx="11531600" cy="2324100"/>
          </a:xfrm>
          <a:prstGeom prst="rect">
            <a:avLst/>
          </a:prstGeom>
        </p:spPr>
        <p:txBody>
          <a:bodyPr anchor="ctr"/>
          <a:lstStyle>
            <a:lvl1pPr marL="457200" indent="-342900">
              <a:spcBef>
                <a:spcPts val="0"/>
              </a:spcBef>
              <a:buSzTx/>
              <a:buNone/>
              <a:defRPr spc="-119" sz="6000">
                <a:latin typeface="Helvetica Neue Medium"/>
                <a:ea typeface="Helvetica Neue Medium"/>
                <a:cs typeface="Helvetica Neue Medium"/>
                <a:sym typeface="Helvetica Neue Medium"/>
              </a:defRPr>
            </a:lvl1pPr>
            <a:lvl2pPr marL="457200" indent="114300">
              <a:spcBef>
                <a:spcPts val="0"/>
              </a:spcBef>
              <a:buSzTx/>
              <a:buNone/>
              <a:defRPr spc="-119" sz="6000">
                <a:latin typeface="Helvetica Neue Medium"/>
                <a:ea typeface="Helvetica Neue Medium"/>
                <a:cs typeface="Helvetica Neue Medium"/>
                <a:sym typeface="Helvetica Neue Medium"/>
              </a:defRPr>
            </a:lvl2pPr>
            <a:lvl3pPr marL="457200" indent="571500">
              <a:spcBef>
                <a:spcPts val="0"/>
              </a:spcBef>
              <a:buSzTx/>
              <a:buNone/>
              <a:defRPr spc="-119" sz="6000">
                <a:latin typeface="Helvetica Neue Medium"/>
                <a:ea typeface="Helvetica Neue Medium"/>
                <a:cs typeface="Helvetica Neue Medium"/>
                <a:sym typeface="Helvetica Neue Medium"/>
              </a:defRPr>
            </a:lvl3pPr>
            <a:lvl4pPr marL="457200" indent="1028700">
              <a:spcBef>
                <a:spcPts val="0"/>
              </a:spcBef>
              <a:buSzTx/>
              <a:buNone/>
              <a:defRPr spc="-119" sz="6000">
                <a:latin typeface="Helvetica Neue Medium"/>
                <a:ea typeface="Helvetica Neue Medium"/>
                <a:cs typeface="Helvetica Neue Medium"/>
                <a:sym typeface="Helvetica Neue Medium"/>
              </a:defRPr>
            </a:lvl4pPr>
            <a:lvl5pPr marL="457200" indent="1485900">
              <a:spcBef>
                <a:spcPts val="0"/>
              </a:spcBef>
              <a:buSzTx/>
              <a:buNone/>
              <a:defRPr spc="-119" sz="60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6" name="Attribution"/>
          <p:cNvSpPr txBox="1"/>
          <p:nvPr>
            <p:ph type="body" sz="quarter" idx="21" hasCustomPrompt="1"/>
          </p:nvPr>
        </p:nvSpPr>
        <p:spPr>
          <a:xfrm>
            <a:off x="1219200" y="6426200"/>
            <a:ext cx="11049000" cy="461059"/>
          </a:xfrm>
          <a:prstGeom prst="rect">
            <a:avLst/>
          </a:prstGeom>
        </p:spPr>
        <p:txBody>
          <a:bodyPr/>
          <a:lstStyle>
            <a:lvl1pPr marL="0" indent="0" defTabSz="563541">
              <a:lnSpc>
                <a:spcPct val="100000"/>
              </a:lnSpc>
              <a:spcBef>
                <a:spcPts val="0"/>
              </a:spcBef>
              <a:buSzTx/>
              <a:buNone/>
              <a:defRPr b="1" sz="2304"/>
            </a:lvl1pPr>
          </a:lstStyle>
          <a:p>
            <a:pPr/>
            <a:r>
              <a:t>Attribution</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Image"/>
          <p:cNvSpPr/>
          <p:nvPr>
            <p:ph type="pic" idx="21"/>
          </p:nvPr>
        </p:nvSpPr>
        <p:spPr>
          <a:xfrm>
            <a:off x="-2082800" y="687558"/>
            <a:ext cx="11165190" cy="8373892"/>
          </a:xfrm>
          <a:prstGeom prst="rect">
            <a:avLst/>
          </a:prstGeom>
        </p:spPr>
        <p:txBody>
          <a:bodyPr lIns="91439" tIns="45719" rIns="91439" bIns="45719">
            <a:noAutofit/>
          </a:bodyPr>
          <a:lstStyle/>
          <a:p>
            <a:pPr/>
          </a:p>
        </p:txBody>
      </p:sp>
      <p:sp>
        <p:nvSpPr>
          <p:cNvPr id="125" name="Image"/>
          <p:cNvSpPr/>
          <p:nvPr>
            <p:ph type="pic" sz="half" idx="22"/>
          </p:nvPr>
        </p:nvSpPr>
        <p:spPr>
          <a:xfrm>
            <a:off x="6597650" y="292100"/>
            <a:ext cx="5740400" cy="4592321"/>
          </a:xfrm>
          <a:prstGeom prst="rect">
            <a:avLst/>
          </a:prstGeom>
        </p:spPr>
        <p:txBody>
          <a:bodyPr lIns="91439" tIns="45719" rIns="91439" bIns="45719">
            <a:noAutofit/>
          </a:bodyPr>
          <a:lstStyle/>
          <a:p>
            <a:pPr/>
          </a:p>
        </p:txBody>
      </p:sp>
      <p:sp>
        <p:nvSpPr>
          <p:cNvPr id="126" name="Image"/>
          <p:cNvSpPr/>
          <p:nvPr>
            <p:ph type="pic" idx="23"/>
          </p:nvPr>
        </p:nvSpPr>
        <p:spPr>
          <a:xfrm>
            <a:off x="4984750" y="2749550"/>
            <a:ext cx="7937500" cy="9238276"/>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886640052_3195x2556.jpeg"/>
          <p:cNvSpPr/>
          <p:nvPr>
            <p:ph type="pic" idx="21"/>
          </p:nvPr>
        </p:nvSpPr>
        <p:spPr>
          <a:xfrm>
            <a:off x="-1016000" y="-1054100"/>
            <a:ext cx="14427200" cy="11541760"/>
          </a:xfrm>
          <a:prstGeom prst="rect">
            <a:avLst/>
          </a:prstGeom>
        </p:spPr>
        <p:txBody>
          <a:bodyPr lIns="91439" tIns="45719" rIns="91439" bIns="45719">
            <a:noAutofit/>
          </a:bodyPr>
          <a:lstStyle/>
          <a:p>
            <a:pPr/>
          </a:p>
        </p:txBody>
      </p:sp>
      <p:sp>
        <p:nvSpPr>
          <p:cNvPr id="135" name="Slide Number"/>
          <p:cNvSpPr txBox="1"/>
          <p:nvPr>
            <p:ph type="sldNum" sz="quarter" idx="2"/>
          </p:nvPr>
        </p:nvSpPr>
        <p:spPr>
          <a:xfrm>
            <a:off x="6353454" y="9220199"/>
            <a:ext cx="297892" cy="287479"/>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149" name="Title Text"/>
          <p:cNvSpPr txBox="1"/>
          <p:nvPr>
            <p:ph type="title"/>
          </p:nvPr>
        </p:nvSpPr>
        <p:spPr>
          <a:xfrm>
            <a:off x="952500" y="254000"/>
            <a:ext cx="11099800" cy="2159000"/>
          </a:xfrm>
          <a:prstGeom prst="rect">
            <a:avLst/>
          </a:prstGeom>
        </p:spPr>
        <p:txBody>
          <a:bodyPr anchor="ctr"/>
          <a:lstStyle>
            <a:lvl1pPr algn="ctr" defTabSz="584200">
              <a:lnSpc>
                <a:spcPct val="100000"/>
              </a:lnSpc>
              <a:defRPr b="0" spc="0" sz="8000">
                <a:latin typeface="Helvetica Neue Medium"/>
                <a:ea typeface="Helvetica Neue Medium"/>
                <a:cs typeface="Helvetica Neue Medium"/>
                <a:sym typeface="Helvetica Neue Medium"/>
              </a:defRPr>
            </a:lvl1pPr>
          </a:lstStyle>
          <a:p>
            <a:pPr/>
            <a:r>
              <a:t>Title Text</a:t>
            </a:r>
          </a:p>
        </p:txBody>
      </p:sp>
      <p:sp>
        <p:nvSpPr>
          <p:cNvPr id="150" name="Body Level One…"/>
          <p:cNvSpPr txBox="1"/>
          <p:nvPr>
            <p:ph type="body" idx="1"/>
          </p:nvPr>
        </p:nvSpPr>
        <p:spPr>
          <a:xfrm>
            <a:off x="952500" y="2590800"/>
            <a:ext cx="11099800" cy="6286500"/>
          </a:xfrm>
          <a:prstGeom prst="rect">
            <a:avLst/>
          </a:prstGeom>
        </p:spPr>
        <p:txBody>
          <a:bodyPr anchor="ctr"/>
          <a:lstStyle>
            <a:lvl1pPr marL="444500" indent="-444500" defTabSz="584200">
              <a:lnSpc>
                <a:spcPct val="100000"/>
              </a:lnSpc>
              <a:spcBef>
                <a:spcPts val="4200"/>
              </a:spcBef>
              <a:buSzPct val="145000"/>
              <a:defRPr sz="3200"/>
            </a:lvl1pPr>
            <a:lvl2pPr marL="889000" indent="-444500" defTabSz="584200">
              <a:lnSpc>
                <a:spcPct val="100000"/>
              </a:lnSpc>
              <a:spcBef>
                <a:spcPts val="4200"/>
              </a:spcBef>
              <a:buSzPct val="145000"/>
              <a:defRPr sz="3200"/>
            </a:lvl2pPr>
            <a:lvl3pPr marL="1333500" indent="-444500" defTabSz="584200">
              <a:lnSpc>
                <a:spcPct val="100000"/>
              </a:lnSpc>
              <a:spcBef>
                <a:spcPts val="4200"/>
              </a:spcBef>
              <a:buSzPct val="145000"/>
              <a:defRPr sz="3200"/>
            </a:lvl3pPr>
            <a:lvl4pPr marL="1778000" indent="-444500" defTabSz="584200">
              <a:lnSpc>
                <a:spcPct val="100000"/>
              </a:lnSpc>
              <a:spcBef>
                <a:spcPts val="4200"/>
              </a:spcBef>
              <a:buSzPct val="145000"/>
              <a:defRPr sz="3200"/>
            </a:lvl4pPr>
            <a:lvl5pPr marL="2222500" indent="-444500" defTabSz="584200">
              <a:lnSpc>
                <a:spcPct val="100000"/>
              </a:lnSpc>
              <a:spcBef>
                <a:spcPts val="4200"/>
              </a:spcBef>
              <a:buSzPct val="145000"/>
              <a:defRPr sz="3200"/>
            </a:lvl5pPr>
          </a:lstStyle>
          <a:p>
            <a:pPr/>
            <a:r>
              <a:t>Body Level One</a:t>
            </a:r>
          </a:p>
          <a:p>
            <a:pPr lvl="1"/>
            <a:r>
              <a:t>Body Level Two</a:t>
            </a:r>
          </a:p>
          <a:p>
            <a:pPr lvl="2"/>
            <a:r>
              <a:t>Body Level Three</a:t>
            </a:r>
          </a:p>
          <a:p>
            <a:pPr lvl="3"/>
            <a:r>
              <a:t>Body Level Four</a:t>
            </a:r>
          </a:p>
          <a:p>
            <a:pPr lvl="4"/>
            <a:r>
              <a:t>Body Level Five</a:t>
            </a:r>
          </a:p>
        </p:txBody>
      </p:sp>
      <p:sp>
        <p:nvSpPr>
          <p:cNvPr id="151" name="Slide Number"/>
          <p:cNvSpPr txBox="1"/>
          <p:nvPr>
            <p:ph type="sldNum" sz="quarter" idx="2"/>
          </p:nvPr>
        </p:nvSpPr>
        <p:spPr>
          <a:xfrm>
            <a:off x="6328884" y="9296400"/>
            <a:ext cx="340259" cy="324306"/>
          </a:xfrm>
          <a:prstGeom prst="rect">
            <a:avLst/>
          </a:prstGeom>
        </p:spPr>
        <p:txBody>
          <a:bodyPr anchor="t"/>
          <a:lstStyle>
            <a:lvl1pPr>
              <a:defRPr sz="1600">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158" name="Title Text"/>
          <p:cNvSpPr txBox="1"/>
          <p:nvPr>
            <p:ph type="title"/>
          </p:nvPr>
        </p:nvSpPr>
        <p:spPr>
          <a:xfrm>
            <a:off x="952500" y="254000"/>
            <a:ext cx="11099800" cy="2159000"/>
          </a:xfrm>
          <a:prstGeom prst="rect">
            <a:avLst/>
          </a:prstGeom>
        </p:spPr>
        <p:txBody>
          <a:bodyPr anchor="ctr"/>
          <a:lstStyle>
            <a:lvl1pPr algn="ctr" defTabSz="584200">
              <a:lnSpc>
                <a:spcPct val="100000"/>
              </a:lnSpc>
              <a:defRPr b="0" spc="0" sz="8000">
                <a:latin typeface="Helvetica Neue Medium"/>
                <a:ea typeface="Helvetica Neue Medium"/>
                <a:cs typeface="Helvetica Neue Medium"/>
                <a:sym typeface="Helvetica Neue Medium"/>
              </a:defRPr>
            </a:lvl1pPr>
          </a:lstStyle>
          <a:p>
            <a:pPr/>
            <a:r>
              <a:t>Title Text</a:t>
            </a:r>
          </a:p>
        </p:txBody>
      </p:sp>
      <p:sp>
        <p:nvSpPr>
          <p:cNvPr id="159" name="Body Level One…"/>
          <p:cNvSpPr txBox="1"/>
          <p:nvPr>
            <p:ph type="body" idx="1"/>
          </p:nvPr>
        </p:nvSpPr>
        <p:spPr>
          <a:xfrm>
            <a:off x="952500" y="2590800"/>
            <a:ext cx="11099800" cy="6286500"/>
          </a:xfrm>
          <a:prstGeom prst="rect">
            <a:avLst/>
          </a:prstGeom>
        </p:spPr>
        <p:txBody>
          <a:bodyPr anchor="ctr"/>
          <a:lstStyle>
            <a:lvl1pPr marL="444500" indent="-444500" defTabSz="584200">
              <a:lnSpc>
                <a:spcPct val="100000"/>
              </a:lnSpc>
              <a:spcBef>
                <a:spcPts val="4200"/>
              </a:spcBef>
              <a:buSzPct val="145000"/>
              <a:defRPr sz="3200"/>
            </a:lvl1pPr>
            <a:lvl2pPr marL="889000" indent="-444500" defTabSz="584200">
              <a:lnSpc>
                <a:spcPct val="100000"/>
              </a:lnSpc>
              <a:spcBef>
                <a:spcPts val="4200"/>
              </a:spcBef>
              <a:buSzPct val="145000"/>
              <a:defRPr sz="3200"/>
            </a:lvl2pPr>
            <a:lvl3pPr marL="1333500" indent="-444500" defTabSz="584200">
              <a:lnSpc>
                <a:spcPct val="100000"/>
              </a:lnSpc>
              <a:spcBef>
                <a:spcPts val="4200"/>
              </a:spcBef>
              <a:buSzPct val="145000"/>
              <a:defRPr sz="3200"/>
            </a:lvl3pPr>
            <a:lvl4pPr marL="1778000" indent="-444500" defTabSz="584200">
              <a:lnSpc>
                <a:spcPct val="100000"/>
              </a:lnSpc>
              <a:spcBef>
                <a:spcPts val="4200"/>
              </a:spcBef>
              <a:buSzPct val="145000"/>
              <a:defRPr sz="3200"/>
            </a:lvl4pPr>
            <a:lvl5pPr marL="2222500" indent="-444500" defTabSz="584200">
              <a:lnSpc>
                <a:spcPct val="100000"/>
              </a:lnSpc>
              <a:spcBef>
                <a:spcPts val="4200"/>
              </a:spcBef>
              <a:buSzPct val="145000"/>
              <a:defRPr sz="3200"/>
            </a:lvl5pPr>
          </a:lstStyle>
          <a:p>
            <a:pPr/>
            <a:r>
              <a:t>Body Level One</a:t>
            </a:r>
          </a:p>
          <a:p>
            <a:pPr lvl="1"/>
            <a:r>
              <a:t>Body Level Two</a:t>
            </a:r>
          </a:p>
          <a:p>
            <a:pPr lvl="2"/>
            <a:r>
              <a:t>Body Level Three</a:t>
            </a:r>
          </a:p>
          <a:p>
            <a:pPr lvl="3"/>
            <a:r>
              <a:t>Body Level Four</a:t>
            </a:r>
          </a:p>
          <a:p>
            <a:pPr lvl="4"/>
            <a:r>
              <a:t>Body Level Five</a:t>
            </a:r>
          </a:p>
        </p:txBody>
      </p:sp>
      <p:sp>
        <p:nvSpPr>
          <p:cNvPr id="160" name="Slide Number"/>
          <p:cNvSpPr txBox="1"/>
          <p:nvPr>
            <p:ph type="sldNum" sz="quarter" idx="2"/>
          </p:nvPr>
        </p:nvSpPr>
        <p:spPr>
          <a:xfrm>
            <a:off x="6328884" y="9296400"/>
            <a:ext cx="340259" cy="324306"/>
          </a:xfrm>
          <a:prstGeom prst="rect">
            <a:avLst/>
          </a:prstGeom>
        </p:spPr>
        <p:txBody>
          <a:bodyPr anchor="t"/>
          <a:lstStyle>
            <a:lvl1pPr>
              <a:defRPr sz="1600">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Image"/>
          <p:cNvSpPr/>
          <p:nvPr>
            <p:ph type="pic" idx="21"/>
          </p:nvPr>
        </p:nvSpPr>
        <p:spPr>
          <a:xfrm>
            <a:off x="-376767" y="-915894"/>
            <a:ext cx="17835652" cy="10682195"/>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698500" y="5181600"/>
            <a:ext cx="11607800" cy="3302000"/>
          </a:xfrm>
          <a:prstGeom prst="rect">
            <a:avLst/>
          </a:prstGeom>
        </p:spPr>
        <p:txBody>
          <a:bodyPr anchor="b"/>
          <a:lstStyle>
            <a:lvl1pPr>
              <a:defRPr spc="-164" sz="8200"/>
            </a:lvl1pPr>
          </a:lstStyle>
          <a:p>
            <a:pPr/>
            <a:r>
              <a:t>Presentation Title</a:t>
            </a:r>
          </a:p>
        </p:txBody>
      </p:sp>
      <p:sp>
        <p:nvSpPr>
          <p:cNvPr id="23" name="Body Level One…"/>
          <p:cNvSpPr txBox="1"/>
          <p:nvPr>
            <p:ph type="body" sz="quarter" idx="1" hasCustomPrompt="1"/>
          </p:nvPr>
        </p:nvSpPr>
        <p:spPr>
          <a:xfrm>
            <a:off x="698500" y="8432800"/>
            <a:ext cx="11607800" cy="68976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24" name="Author and Date"/>
          <p:cNvSpPr txBox="1"/>
          <p:nvPr>
            <p:ph type="body" sz="quarter" idx="22" hasCustomPrompt="1"/>
          </p:nvPr>
        </p:nvSpPr>
        <p:spPr>
          <a:xfrm>
            <a:off x="698500" y="571500"/>
            <a:ext cx="11607801" cy="461059"/>
          </a:xfrm>
          <a:prstGeom prst="rect">
            <a:avLst/>
          </a:prstGeom>
        </p:spPr>
        <p:txBody>
          <a:bodyPr/>
          <a:lstStyle>
            <a:lvl1pPr marL="0" indent="0" defTabSz="563541">
              <a:lnSpc>
                <a:spcPct val="100000"/>
              </a:lnSpc>
              <a:spcBef>
                <a:spcPts val="0"/>
              </a:spcBef>
              <a:buSzTx/>
              <a:buNone/>
              <a:defRPr b="1" sz="2304"/>
            </a:lvl1pPr>
          </a:lstStyle>
          <a:p>
            <a:pPr/>
            <a:r>
              <a:t>Author and Date</a:t>
            </a:r>
          </a:p>
        </p:txBody>
      </p:sp>
      <p:sp>
        <p:nvSpPr>
          <p:cNvPr id="25" name="Slide Number"/>
          <p:cNvSpPr txBox="1"/>
          <p:nvPr>
            <p:ph type="sldNum" sz="quarter" idx="2"/>
          </p:nvPr>
        </p:nvSpPr>
        <p:spPr>
          <a:xfrm>
            <a:off x="6349999" y="9220199"/>
            <a:ext cx="297893"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910457886_1434x1669.jpeg"/>
          <p:cNvSpPr/>
          <p:nvPr>
            <p:ph type="pic" idx="21"/>
          </p:nvPr>
        </p:nvSpPr>
        <p:spPr>
          <a:xfrm>
            <a:off x="5319129" y="495299"/>
            <a:ext cx="7543801" cy="8780059"/>
          </a:xfrm>
          <a:prstGeom prst="rect">
            <a:avLst/>
          </a:prstGeom>
        </p:spPr>
        <p:txBody>
          <a:bodyPr lIns="91439" tIns="45719" rIns="91439" bIns="45719">
            <a:noAutofit/>
          </a:bodyPr>
          <a:lstStyle/>
          <a:p>
            <a:pPr/>
          </a:p>
        </p:txBody>
      </p:sp>
      <p:sp>
        <p:nvSpPr>
          <p:cNvPr id="33" name="Body Level One…"/>
          <p:cNvSpPr txBox="1"/>
          <p:nvPr>
            <p:ph type="body" sz="quarter" idx="1" hasCustomPrompt="1"/>
          </p:nvPr>
        </p:nvSpPr>
        <p:spPr>
          <a:xfrm>
            <a:off x="698500" y="5003800"/>
            <a:ext cx="5105400" cy="4044566"/>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Slide Subtitle</a:t>
            </a:r>
          </a:p>
          <a:p>
            <a:pPr lvl="1"/>
            <a:r>
              <a:t/>
            </a:r>
          </a:p>
          <a:p>
            <a:pPr lvl="2"/>
            <a:r>
              <a:t/>
            </a:r>
          </a:p>
          <a:p>
            <a:pPr lvl="3"/>
            <a:r>
              <a:t/>
            </a:r>
          </a:p>
          <a:p>
            <a:pPr lvl="4"/>
            <a:r>
              <a:t/>
            </a:r>
          </a:p>
        </p:txBody>
      </p:sp>
      <p:sp>
        <p:nvSpPr>
          <p:cNvPr id="34" name="Slide Title"/>
          <p:cNvSpPr txBox="1"/>
          <p:nvPr>
            <p:ph type="title" hasCustomPrompt="1"/>
          </p:nvPr>
        </p:nvSpPr>
        <p:spPr>
          <a:xfrm>
            <a:off x="698500" y="692534"/>
            <a:ext cx="5105400" cy="4387466"/>
          </a:xfrm>
          <a:prstGeom prst="rect">
            <a:avLst/>
          </a:prstGeom>
        </p:spPr>
        <p:txBody>
          <a:bodyPr anchor="b"/>
          <a:lstStyle/>
          <a:p>
            <a:pPr/>
            <a:r>
              <a:t>Slide Title</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3"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44" name="Slide Title"/>
          <p:cNvSpPr txBox="1"/>
          <p:nvPr>
            <p:ph type="title" hasCustomPrompt="1"/>
          </p:nvPr>
        </p:nvSpPr>
        <p:spPr>
          <a:prstGeom prst="rect">
            <a:avLst/>
          </a:prstGeom>
        </p:spPr>
        <p:txBody>
          <a:bodyPr/>
          <a:lstStyle/>
          <a:p>
            <a:pPr/>
            <a:r>
              <a:t>Slide Title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589358"/>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660384004_1290x1720.jpeg"/>
          <p:cNvSpPr/>
          <p:nvPr>
            <p:ph type="pic" idx="21"/>
          </p:nvPr>
        </p:nvSpPr>
        <p:spPr>
          <a:xfrm>
            <a:off x="6172200" y="596900"/>
            <a:ext cx="6448425" cy="8597900"/>
          </a:xfrm>
          <a:prstGeom prst="rect">
            <a:avLst/>
          </a:prstGeom>
        </p:spPr>
        <p:txBody>
          <a:bodyPr lIns="91439" tIns="45719" rIns="91439" bIns="45719">
            <a:noAutofit/>
          </a:bodyPr>
          <a:lstStyle/>
          <a:p>
            <a:pPr/>
          </a:p>
        </p:txBody>
      </p:sp>
      <p:sp>
        <p:nvSpPr>
          <p:cNvPr id="61" name="Slide Title"/>
          <p:cNvSpPr txBox="1"/>
          <p:nvPr>
            <p:ph type="title" hasCustomPrompt="1"/>
          </p:nvPr>
        </p:nvSpPr>
        <p:spPr>
          <a:xfrm>
            <a:off x="698500" y="444500"/>
            <a:ext cx="5105400" cy="1016000"/>
          </a:xfrm>
          <a:prstGeom prst="rect">
            <a:avLst/>
          </a:prstGeom>
        </p:spPr>
        <p:txBody>
          <a:bodyPr/>
          <a:lstStyle/>
          <a:p>
            <a:pPr/>
            <a:r>
              <a:t>Slide Title</a:t>
            </a:r>
          </a:p>
        </p:txBody>
      </p:sp>
      <p:sp>
        <p:nvSpPr>
          <p:cNvPr id="62" name="Slide Subtitle"/>
          <p:cNvSpPr txBox="1"/>
          <p:nvPr>
            <p:ph type="body" sz="quarter" idx="22" hasCustomPrompt="1"/>
          </p:nvPr>
        </p:nvSpPr>
        <p:spPr>
          <a:xfrm>
            <a:off x="698500" y="1412977"/>
            <a:ext cx="5105400"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63" name="Body Level One…"/>
          <p:cNvSpPr txBox="1"/>
          <p:nvPr>
            <p:ph type="body" sz="half" idx="1" hasCustomPrompt="1"/>
          </p:nvPr>
        </p:nvSpPr>
        <p:spPr>
          <a:xfrm>
            <a:off x="698500" y="3480196"/>
            <a:ext cx="5105400" cy="5593161"/>
          </a:xfrm>
          <a:prstGeom prst="rect">
            <a:avLst/>
          </a:prstGeom>
        </p:spPr>
        <p:txBody>
          <a:bodyPr/>
          <a:lstStyle/>
          <a:p>
            <a:pPr/>
            <a:r>
              <a:t>Slide bullet text</a:t>
            </a:r>
          </a:p>
          <a:p>
            <a:pPr lvl="1"/>
            <a:r>
              <a:t/>
            </a:r>
          </a:p>
          <a:p>
            <a:pPr lvl="2"/>
            <a:r>
              <a:t/>
            </a:r>
          </a:p>
          <a:p>
            <a:pPr lvl="3"/>
            <a:r>
              <a:t/>
            </a:r>
          </a:p>
          <a:p>
            <a:pPr lvl="4"/>
            <a:r>
              <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698500" y="3225800"/>
            <a:ext cx="11607800" cy="3302000"/>
          </a:xfrm>
          <a:prstGeom prst="rect">
            <a:avLst/>
          </a:prstGeom>
        </p:spPr>
        <p:txBody>
          <a:bodyPr anchor="ctr"/>
          <a:lstStyle>
            <a:lvl1pPr>
              <a:defRPr b="0" spc="-164" sz="82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prstGeom prst="rect">
            <a:avLst/>
          </a:prstGeom>
        </p:spPr>
        <p:txBody>
          <a:bodyPr/>
          <a:lstStyle/>
          <a:p>
            <a:pPr/>
            <a:r>
              <a:t>Slide Title</a:t>
            </a:r>
          </a:p>
        </p:txBody>
      </p:sp>
      <p:sp>
        <p:nvSpPr>
          <p:cNvPr id="80"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698500" y="444500"/>
            <a:ext cx="11607800" cy="1016000"/>
          </a:xfrm>
          <a:prstGeom prst="rect">
            <a:avLst/>
          </a:prstGeom>
        </p:spPr>
        <p:txBody>
          <a:bodyPr/>
          <a:lstStyle/>
          <a:p>
            <a:pPr/>
            <a:r>
              <a:t>Agenda Title</a:t>
            </a:r>
          </a:p>
        </p:txBody>
      </p:sp>
      <p:sp>
        <p:nvSpPr>
          <p:cNvPr id="89" name="Agenda Subtitle"/>
          <p:cNvSpPr txBox="1"/>
          <p:nvPr>
            <p:ph type="body" sz="quarter" idx="21" hasCustomPrompt="1"/>
          </p:nvPr>
        </p:nvSpPr>
        <p:spPr>
          <a:xfrm>
            <a:off x="698500" y="1409700"/>
            <a:ext cx="11607801" cy="671802"/>
          </a:xfrm>
          <a:prstGeom prst="rect">
            <a:avLst/>
          </a:prstGeom>
        </p:spPr>
        <p:txBody>
          <a:bodyPr/>
          <a:lstStyle>
            <a:lvl1pPr marL="0" indent="0" defTabSz="587022">
              <a:lnSpc>
                <a:spcPct val="100000"/>
              </a:lnSpc>
              <a:spcBef>
                <a:spcPts val="0"/>
              </a:spcBef>
              <a:buSzTx/>
              <a:buNone/>
              <a:defRPr b="1" sz="38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a:spcBef>
                <a:spcPts val="1300"/>
              </a:spcBef>
              <a:buSzTx/>
              <a:buNone/>
              <a:defRPr spc="-38" sz="3800"/>
            </a:lvl1pPr>
            <a:lvl2pPr marL="0" indent="457200">
              <a:spcBef>
                <a:spcPts val="1300"/>
              </a:spcBef>
              <a:buSzTx/>
              <a:buNone/>
              <a:defRPr spc="-38" sz="3800"/>
            </a:lvl2pPr>
            <a:lvl3pPr marL="0" indent="914400">
              <a:spcBef>
                <a:spcPts val="1300"/>
              </a:spcBef>
              <a:buSzTx/>
              <a:buNone/>
              <a:defRPr spc="-38" sz="3800"/>
            </a:lvl3pPr>
            <a:lvl4pPr marL="0" indent="1371600">
              <a:spcBef>
                <a:spcPts val="1300"/>
              </a:spcBef>
              <a:buSzTx/>
              <a:buNone/>
              <a:defRPr spc="-38" sz="3800"/>
            </a:lvl4pPr>
            <a:lvl5pPr marL="0" indent="1828800">
              <a:spcBef>
                <a:spcPts val="1300"/>
              </a:spcBef>
              <a:buSzTx/>
              <a:buNone/>
              <a:defRPr spc="-38" sz="38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698500" y="2959100"/>
            <a:ext cx="11607800" cy="609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3" name="Slide Title"/>
          <p:cNvSpPr txBox="1"/>
          <p:nvPr>
            <p:ph type="title" hasCustomPrompt="1"/>
          </p:nvPr>
        </p:nvSpPr>
        <p:spPr>
          <a:xfrm>
            <a:off x="698500" y="440266"/>
            <a:ext cx="116078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4" name="Slide Number"/>
          <p:cNvSpPr txBox="1"/>
          <p:nvPr>
            <p:ph type="sldNum" sz="quarter" idx="2"/>
          </p:nvPr>
        </p:nvSpPr>
        <p:spPr>
          <a:xfrm>
            <a:off x="6350067" y="9220199"/>
            <a:ext cx="297892" cy="287479"/>
          </a:xfrm>
          <a:prstGeom prst="rect">
            <a:avLst/>
          </a:prstGeom>
          <a:ln w="12700">
            <a:miter lim="400000"/>
          </a:ln>
        </p:spPr>
        <p:txBody>
          <a:bodyPr wrap="none" lIns="50800" tIns="50800" rIns="50800" bIns="50800" anchor="b">
            <a:spAutoFit/>
          </a:bodyPr>
          <a:lstStyle>
            <a:lvl1pPr defTabSz="584200">
              <a:defRPr sz="13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9pPr>
    </p:titleStyle>
    <p:bodyStyle>
      <a:lvl1pPr marL="381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1pPr>
      <a:lvl2pPr marL="762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2pPr>
      <a:lvl3pPr marL="1143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3pPr>
      <a:lvl4pPr marL="1524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4pPr>
      <a:lvl5pPr marL="1905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5pPr>
      <a:lvl6pPr marL="2286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6pPr>
      <a:lvl7pPr marL="2667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7pPr>
      <a:lvl8pPr marL="3048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8pPr>
      <a:lvl9pPr marL="3429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dl.acm.org/doi/proceedings/10.1145/3371382?tocHeading=heading6#heading6"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doi.org/10.1080/10400435.1998.10131955"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All materials are (c) 2021 Elaine Schaertl Short, but you may feel free to use, modify, or share these materials as long as you attribute them to Elaine Schaertl Short and include a link to  https://aabl.cs.tufts.edu/"/>
          <p:cNvSpPr txBox="1"/>
          <p:nvPr>
            <p:ph type="body" sz="half" idx="1"/>
          </p:nvPr>
        </p:nvSpPr>
        <p:spPr>
          <a:prstGeom prst="rect">
            <a:avLst/>
          </a:prstGeom>
        </p:spPr>
        <p:txBody>
          <a:bodyPr/>
          <a:lstStyle/>
          <a:p>
            <a:pPr defTabSz="814947">
              <a:defRPr i="1" spc="-77" sz="3854">
                <a:latin typeface="+mn-lt"/>
                <a:ea typeface="+mn-ea"/>
                <a:cs typeface="+mn-cs"/>
                <a:sym typeface="Helvetica Neue"/>
              </a:defRPr>
            </a:pPr>
            <a:r>
              <a:t>All materials are (c) 2021 Elaine Schaertl Short, but you may feel free to use, modify, or share these materials as long as you attribute them to Elaine Schaertl Short and include a link to </a:t>
            </a:r>
            <a:br/>
            <a:r>
              <a:t>https://aabl.cs.tufts.edu/</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Accessible Technology: enables disabled users to use a technology to the same extent that non-disabled users can; more aligned with the social model of disability…"/>
          <p:cNvSpPr txBox="1"/>
          <p:nvPr>
            <p:ph type="body" idx="1"/>
          </p:nvPr>
        </p:nvSpPr>
        <p:spPr>
          <a:prstGeom prst="rect">
            <a:avLst/>
          </a:prstGeom>
        </p:spPr>
        <p:txBody>
          <a:bodyPr/>
          <a:lstStyle/>
          <a:p>
            <a:pPr marL="380999" indent="-380999">
              <a:defRPr sz="2600"/>
            </a:pPr>
            <a:r>
              <a:t>Accessible Technology: enables disabled users to use a technology to the same extent that non-disabled users can; more aligned with the social model of disability</a:t>
            </a:r>
          </a:p>
          <a:p>
            <a:pPr lvl="1" marL="761999" indent="-380999">
              <a:defRPr sz="2600"/>
            </a:pPr>
            <a:r>
              <a:t>Example: A robot that both uses text-to-speech and displays the spoken text on a screen</a:t>
            </a:r>
          </a:p>
          <a:p>
            <a:pPr marL="380999" indent="-380999">
              <a:defRPr sz="2600"/>
            </a:pPr>
            <a:r>
              <a:t>Assistive Technology: directly addresses the needs of disabled users; can be more aligned with the individual model of disability</a:t>
            </a:r>
          </a:p>
          <a:p>
            <a:pPr lvl="1" marL="761999" indent="-380999">
              <a:defRPr sz="2600"/>
            </a:pPr>
            <a:r>
              <a:t>Example: A smart wheelchair that can climb curbs</a:t>
            </a:r>
          </a:p>
          <a:p>
            <a:pPr marL="380999" indent="-380999">
              <a:defRPr sz="2600"/>
            </a:pPr>
            <a:r>
              <a:t>Assistive HRI ≠ Accessible HRI</a:t>
            </a:r>
          </a:p>
        </p:txBody>
      </p:sp>
      <p:sp>
        <p:nvSpPr>
          <p:cNvPr id="208" name="Slide Subtitle"/>
          <p:cNvSpPr txBox="1"/>
          <p:nvPr>
            <p:ph type="body" idx="21"/>
          </p:nvPr>
        </p:nvSpPr>
        <p:spPr>
          <a:prstGeom prst="rect">
            <a:avLst/>
          </a:prstGeom>
        </p:spPr>
        <p:txBody>
          <a:bodyPr/>
          <a:lstStyle/>
          <a:p>
            <a:pPr/>
          </a:p>
        </p:txBody>
      </p:sp>
      <p:sp>
        <p:nvSpPr>
          <p:cNvPr id="209" name="Accessible vs Assistive Technology"/>
          <p:cNvSpPr txBox="1"/>
          <p:nvPr>
            <p:ph type="title"/>
          </p:nvPr>
        </p:nvSpPr>
        <p:spPr>
          <a:prstGeom prst="rect">
            <a:avLst/>
          </a:prstGeom>
        </p:spPr>
        <p:txBody>
          <a:bodyPr/>
          <a:lstStyle>
            <a:lvl1pPr defTabSz="1612554">
              <a:defRPr spc="-111" sz="5580"/>
            </a:lvl1pPr>
          </a:lstStyle>
          <a:p>
            <a:pPr/>
            <a:r>
              <a:t>Accessible vs Assistive Technology</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DO…"/>
          <p:cNvSpPr txBox="1"/>
          <p:nvPr>
            <p:ph type="body" idx="1"/>
          </p:nvPr>
        </p:nvSpPr>
        <p:spPr>
          <a:prstGeom prst="rect">
            <a:avLst/>
          </a:prstGeom>
        </p:spPr>
        <p:txBody>
          <a:bodyPr/>
          <a:lstStyle/>
          <a:p>
            <a:pPr marL="236220" indent="-236220" defTabSz="1075036">
              <a:spcBef>
                <a:spcPts val="1900"/>
              </a:spcBef>
              <a:defRPr b="1" sz="1860"/>
            </a:pPr>
            <a:r>
              <a:t>DO</a:t>
            </a:r>
          </a:p>
          <a:p>
            <a:pPr lvl="1" marL="472440" indent="-236220" defTabSz="1075036">
              <a:spcBef>
                <a:spcPts val="1900"/>
              </a:spcBef>
              <a:defRPr sz="1860"/>
            </a:pPr>
            <a:r>
              <a:t>Ensure that all materials are accessible to intended user population</a:t>
            </a:r>
          </a:p>
          <a:p>
            <a:pPr lvl="1" marL="472440" indent="-236220" defTabSz="1075036">
              <a:spcBef>
                <a:spcPts val="1900"/>
              </a:spcBef>
              <a:defRPr sz="1860"/>
            </a:pPr>
            <a:r>
              <a:t>Test with disabled users and involve them in the research process</a:t>
            </a:r>
          </a:p>
          <a:p>
            <a:pPr lvl="1" marL="472440" indent="-236220" defTabSz="1075036">
              <a:spcBef>
                <a:spcPts val="1900"/>
              </a:spcBef>
              <a:defRPr sz="1860"/>
            </a:pPr>
            <a:r>
              <a:t>Partner with advocacy groups and build relationships with people with disabilities, especially “super users” who will give you critical early feedback</a:t>
            </a:r>
          </a:p>
          <a:p>
            <a:pPr lvl="1" marL="472440" indent="-236220" defTabSz="1075036">
              <a:spcBef>
                <a:spcPts val="1900"/>
              </a:spcBef>
              <a:defRPr sz="1860"/>
            </a:pPr>
            <a:r>
              <a:t>Make sure that your technology supports disabled users’ goals and not </a:t>
            </a:r>
            <a:r>
              <a:rPr i="1"/>
              <a:t>just</a:t>
            </a:r>
            <a:r>
              <a:t> the goals of clinicians and/or caregivers</a:t>
            </a:r>
          </a:p>
          <a:p>
            <a:pPr marL="236220" indent="-236220" defTabSz="1075036">
              <a:spcBef>
                <a:spcPts val="1900"/>
              </a:spcBef>
              <a:defRPr b="1" sz="1860"/>
            </a:pPr>
            <a:r>
              <a:t>DON’T</a:t>
            </a:r>
          </a:p>
          <a:p>
            <a:pPr lvl="1" marL="472440" indent="-236220" defTabSz="1075036">
              <a:spcBef>
                <a:spcPts val="1900"/>
              </a:spcBef>
              <a:defRPr sz="1860"/>
            </a:pPr>
            <a:r>
              <a:t>Write papers that describe disabled people as burdens on society</a:t>
            </a:r>
          </a:p>
          <a:p>
            <a:pPr lvl="1" marL="472440" indent="-236220" defTabSz="1075036">
              <a:spcBef>
                <a:spcPts val="1900"/>
              </a:spcBef>
              <a:defRPr sz="1860"/>
            </a:pPr>
            <a:r>
              <a:t>Assume all people with the same diagnosis are the same</a:t>
            </a:r>
          </a:p>
          <a:p>
            <a:pPr lvl="1" marL="472440" indent="-236220" defTabSz="1075036">
              <a:spcBef>
                <a:spcPts val="1900"/>
              </a:spcBef>
              <a:defRPr sz="1860"/>
            </a:pPr>
            <a:r>
              <a:t>Claim your system will be useful to people with disabilities without validating its performance with people with disabilities</a:t>
            </a:r>
          </a:p>
          <a:p>
            <a:pPr lvl="1" marL="472440" indent="-236220" defTabSz="1075036">
              <a:spcBef>
                <a:spcPts val="1900"/>
              </a:spcBef>
              <a:defRPr sz="1860"/>
            </a:pPr>
            <a:r>
              <a:t>Ask users with disabilities to come to inaccessible lab spaces, read inaccessible documentation, or accept inaccessible (or useless) compensation</a:t>
            </a:r>
          </a:p>
        </p:txBody>
      </p:sp>
      <p:sp>
        <p:nvSpPr>
          <p:cNvPr id="212" name="Slide Subtitle"/>
          <p:cNvSpPr txBox="1"/>
          <p:nvPr>
            <p:ph type="body" idx="21"/>
          </p:nvPr>
        </p:nvSpPr>
        <p:spPr>
          <a:prstGeom prst="rect">
            <a:avLst/>
          </a:prstGeom>
        </p:spPr>
        <p:txBody>
          <a:bodyPr/>
          <a:lstStyle/>
          <a:p>
            <a:pPr/>
          </a:p>
        </p:txBody>
      </p:sp>
      <p:sp>
        <p:nvSpPr>
          <p:cNvPr id="213" name="Assistive HRI Dos and Don’ts"/>
          <p:cNvSpPr txBox="1"/>
          <p:nvPr>
            <p:ph type="title"/>
          </p:nvPr>
        </p:nvSpPr>
        <p:spPr>
          <a:prstGeom prst="rect">
            <a:avLst/>
          </a:prstGeom>
        </p:spPr>
        <p:txBody>
          <a:bodyPr/>
          <a:lstStyle>
            <a:lvl1pPr defTabSz="1716590">
              <a:defRPr spc="-118" sz="5940"/>
            </a:lvl1pPr>
          </a:lstStyle>
          <a:p>
            <a:pPr/>
            <a:r>
              <a:t>Assistive HRI Dos and Don’ts</a:t>
            </a:r>
          </a:p>
        </p:txBody>
      </p:sp>
      <p:sp>
        <p:nvSpPr>
          <p:cNvPr id="214" name="For more, see “Working with Disabled Users”, Chapter 16 of Research Methods in Human-Computer Interaction by Lazar, Feng, and Hochheiser"/>
          <p:cNvSpPr txBox="1"/>
          <p:nvPr/>
        </p:nvSpPr>
        <p:spPr>
          <a:xfrm>
            <a:off x="421487" y="9106912"/>
            <a:ext cx="12161826" cy="55311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For more, see “Working with Disabled Users”, Chapter 16 of Research Methods in Human-Computer Interaction by Lazar, Feng, and Hochheiser</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DO…"/>
          <p:cNvSpPr txBox="1"/>
          <p:nvPr>
            <p:ph type="body" idx="1"/>
          </p:nvPr>
        </p:nvSpPr>
        <p:spPr>
          <a:prstGeom prst="rect">
            <a:avLst/>
          </a:prstGeom>
        </p:spPr>
        <p:txBody>
          <a:bodyPr/>
          <a:lstStyle/>
          <a:p>
            <a:pPr marL="285750" indent="-285750" defTabSz="1300447">
              <a:spcBef>
                <a:spcPts val="2400"/>
              </a:spcBef>
              <a:defRPr b="1" sz="2250"/>
            </a:pPr>
            <a:r>
              <a:t>DO</a:t>
            </a:r>
          </a:p>
          <a:p>
            <a:pPr lvl="1" marL="571500" indent="-285750" defTabSz="1300447">
              <a:spcBef>
                <a:spcPts val="2400"/>
              </a:spcBef>
              <a:defRPr sz="2250"/>
            </a:pPr>
            <a:r>
              <a:t>Ensure that all materials are accessible</a:t>
            </a:r>
          </a:p>
          <a:p>
            <a:pPr lvl="1" marL="571500" indent="-285750" defTabSz="1300447">
              <a:spcBef>
                <a:spcPts val="2400"/>
              </a:spcBef>
              <a:defRPr sz="2250"/>
            </a:pPr>
            <a:r>
              <a:t>Support accessing information and robot capabilities through multiple modalities</a:t>
            </a:r>
          </a:p>
          <a:p>
            <a:pPr lvl="1" marL="571500" indent="-285750" defTabSz="1300447">
              <a:spcBef>
                <a:spcPts val="2400"/>
              </a:spcBef>
              <a:defRPr sz="2250"/>
            </a:pPr>
            <a:r>
              <a:t>Build accessibility into HRI systems from the start</a:t>
            </a:r>
          </a:p>
          <a:p>
            <a:pPr lvl="1" marL="571500" indent="-285750" defTabSz="1300447">
              <a:spcBef>
                <a:spcPts val="2400"/>
              </a:spcBef>
              <a:defRPr sz="2250"/>
            </a:pPr>
            <a:r>
              <a:t>Think about how users with disabilities could access your system</a:t>
            </a:r>
          </a:p>
          <a:p>
            <a:pPr marL="285750" indent="-285750" defTabSz="1300447">
              <a:spcBef>
                <a:spcPts val="2400"/>
              </a:spcBef>
              <a:defRPr b="1" sz="2250"/>
            </a:pPr>
            <a:r>
              <a:t>DON’T</a:t>
            </a:r>
          </a:p>
          <a:p>
            <a:pPr lvl="1" marL="571500" indent="-285750" defTabSz="1300447">
              <a:spcBef>
                <a:spcPts val="2400"/>
              </a:spcBef>
              <a:defRPr sz="2250"/>
            </a:pPr>
            <a:r>
              <a:t>Assume all users are non-disabled (e.g., “all pedestrians could step off the sidewalk to make room for the robot”)</a:t>
            </a:r>
          </a:p>
          <a:p>
            <a:pPr lvl="1" marL="571500" indent="-285750" defTabSz="1300447">
              <a:spcBef>
                <a:spcPts val="2400"/>
              </a:spcBef>
              <a:defRPr sz="2250"/>
            </a:pPr>
            <a:r>
              <a:t>Treat accessibility as an optional “add-on” — and then never get around to adding it</a:t>
            </a:r>
          </a:p>
          <a:p>
            <a:pPr lvl="1" marL="571500" indent="-285750" defTabSz="1300447">
              <a:spcBef>
                <a:spcPts val="2400"/>
              </a:spcBef>
              <a:defRPr sz="2250"/>
            </a:pPr>
            <a:r>
              <a:t>Forget that accessible designs often have significant benefits for non-disabled users (e.g., hands-free phone use for drivers, subtitles for watching TV in noisy rooms)</a:t>
            </a:r>
          </a:p>
        </p:txBody>
      </p:sp>
      <p:sp>
        <p:nvSpPr>
          <p:cNvPr id="217" name="Slide Subtitle"/>
          <p:cNvSpPr txBox="1"/>
          <p:nvPr>
            <p:ph type="body" idx="21"/>
          </p:nvPr>
        </p:nvSpPr>
        <p:spPr>
          <a:prstGeom prst="rect">
            <a:avLst/>
          </a:prstGeom>
        </p:spPr>
        <p:txBody>
          <a:bodyPr/>
          <a:lstStyle/>
          <a:p>
            <a:pPr/>
          </a:p>
        </p:txBody>
      </p:sp>
      <p:sp>
        <p:nvSpPr>
          <p:cNvPr id="218" name="Accessible HRI Dos and Don’ts"/>
          <p:cNvSpPr txBox="1"/>
          <p:nvPr>
            <p:ph type="title"/>
          </p:nvPr>
        </p:nvSpPr>
        <p:spPr>
          <a:prstGeom prst="rect">
            <a:avLst/>
          </a:prstGeom>
        </p:spPr>
        <p:txBody>
          <a:bodyPr/>
          <a:lstStyle>
            <a:lvl1pPr defTabSz="1716590">
              <a:defRPr spc="-118" sz="5940"/>
            </a:lvl1pPr>
          </a:lstStyle>
          <a:p>
            <a:pPr/>
            <a:r>
              <a:t>Accessible HRI Dos and Don’ts</a:t>
            </a:r>
          </a:p>
        </p:txBody>
      </p:sp>
      <p:sp>
        <p:nvSpPr>
          <p:cNvPr id="219" name="For more, see “Working with Disabled Users”, Chapter 16 of Research Methods in Human-Computer Interaction by Lazar, Feng, and Hochheiser"/>
          <p:cNvSpPr txBox="1"/>
          <p:nvPr/>
        </p:nvSpPr>
        <p:spPr>
          <a:xfrm>
            <a:off x="421487" y="9106912"/>
            <a:ext cx="12161826" cy="55311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For more, see “Working with Disabled Users”, Chapter 16 of Research Methods in Human-Computer Interaction by Lazar, Feng, and Hochheiser</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Author and Date"/>
          <p:cNvSpPr txBox="1"/>
          <p:nvPr>
            <p:ph type="body" idx="21"/>
          </p:nvPr>
        </p:nvSpPr>
        <p:spPr>
          <a:prstGeom prst="rect">
            <a:avLst/>
          </a:prstGeom>
        </p:spPr>
        <p:txBody>
          <a:bodyPr/>
          <a:lstStyle/>
          <a:p>
            <a:pPr/>
          </a:p>
        </p:txBody>
      </p:sp>
      <p:sp>
        <p:nvSpPr>
          <p:cNvPr id="222" name="Accessibility in  State-of-the-Art HRI"/>
          <p:cNvSpPr txBox="1"/>
          <p:nvPr>
            <p:ph type="ctrTitle"/>
          </p:nvPr>
        </p:nvSpPr>
        <p:spPr>
          <a:prstGeom prst="rect">
            <a:avLst/>
          </a:prstGeom>
        </p:spPr>
        <p:txBody>
          <a:bodyPr/>
          <a:lstStyle/>
          <a:p>
            <a:pPr/>
            <a:r>
              <a:t>Accessibility in </a:t>
            </a:r>
            <a:br/>
            <a:r>
              <a:t>State-of-the-Art HRI</a:t>
            </a:r>
          </a:p>
        </p:txBody>
      </p:sp>
      <p:sp>
        <p:nvSpPr>
          <p:cNvPr id="223" name="Activity 1"/>
          <p:cNvSpPr txBox="1"/>
          <p:nvPr>
            <p:ph type="subTitle" sz="quarter" idx="1"/>
          </p:nvPr>
        </p:nvSpPr>
        <p:spPr>
          <a:prstGeom prst="rect">
            <a:avLst/>
          </a:prstGeom>
        </p:spPr>
        <p:txBody>
          <a:bodyPr/>
          <a:lstStyle/>
          <a:p>
            <a:pPr/>
            <a:r>
              <a:t>Activity 1</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Give students access to the last 3-5 years of proceedings of HRI, ICRA, Ro-Man, RSS, and IROS (optionally: just focus on HRI and/or Ro-Man, or pick your favorite HRI venue)…"/>
          <p:cNvSpPr txBox="1"/>
          <p:nvPr>
            <p:ph type="body" idx="1"/>
          </p:nvPr>
        </p:nvSpPr>
        <p:spPr>
          <a:prstGeom prst="rect">
            <a:avLst/>
          </a:prstGeom>
        </p:spPr>
        <p:txBody>
          <a:bodyPr/>
          <a:lstStyle/>
          <a:p>
            <a:pPr/>
            <a:r>
              <a:t>Give students access to the last 3-5 years of proceedings of HRI, ICRA, Ro-Man, RSS, and IROS (optionally: just focus on HRI and/or Ro-Man, or pick your favorite HRI venue)</a:t>
            </a:r>
          </a:p>
          <a:p>
            <a:pPr/>
            <a:r>
              <a:t>Emphasize that students should read papers quickly — typically skim the abstract, introduction, and results</a:t>
            </a:r>
          </a:p>
          <a:p>
            <a:pPr/>
            <a:r>
              <a:t>Assign one group to each of the question blocks on the next slide; they will be asked to both count papers and find exemplars</a:t>
            </a:r>
          </a:p>
          <a:p>
            <a:pPr/>
            <a:r>
              <a:t>Give groups 30-50 minutes; optionally separate the counting portion from the exemplar-finding portion of the task</a:t>
            </a:r>
          </a:p>
          <a:p>
            <a:pPr/>
            <a:r>
              <a:t>Ask groups to present their findings to the class</a:t>
            </a:r>
          </a:p>
        </p:txBody>
      </p:sp>
      <p:sp>
        <p:nvSpPr>
          <p:cNvPr id="226" name="Groups of 3-4"/>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Groups of 3-4</a:t>
            </a:r>
          </a:p>
        </p:txBody>
      </p:sp>
      <p:sp>
        <p:nvSpPr>
          <p:cNvPr id="227" name="Paper Scramble"/>
          <p:cNvSpPr txBox="1"/>
          <p:nvPr>
            <p:ph type="title"/>
          </p:nvPr>
        </p:nvSpPr>
        <p:spPr>
          <a:prstGeom prst="rect">
            <a:avLst/>
          </a:prstGeom>
        </p:spPr>
        <p:txBody>
          <a:bodyPr/>
          <a:lstStyle>
            <a:lvl1pPr defTabSz="1716590">
              <a:defRPr spc="-118" sz="5940"/>
            </a:lvl1pPr>
          </a:lstStyle>
          <a:p>
            <a:pPr/>
            <a:r>
              <a:t>Paper Scramble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9" name="How many of these systems use the social vs medical model?  How many use a mix?  What kinds of mixes do you see? Which paper most embodies the medical model? Which paper most embodies the social model? Why?…"/>
          <p:cNvSpPr txBox="1"/>
          <p:nvPr>
            <p:ph type="body" idx="1"/>
          </p:nvPr>
        </p:nvSpPr>
        <p:spPr>
          <a:prstGeom prst="rect">
            <a:avLst/>
          </a:prstGeom>
        </p:spPr>
        <p:txBody>
          <a:bodyPr/>
          <a:lstStyle/>
          <a:p>
            <a:pPr marL="243839" indent="-243839" defTabSz="1109715">
              <a:spcBef>
                <a:spcPts val="2000"/>
              </a:spcBef>
              <a:defRPr sz="1919"/>
            </a:pPr>
            <a:r>
              <a:t>How many of these systems use the social vs medical model?  How many use a mix?  What kinds of mixes do you see? Which paper most embodies the medical model? Which paper most embodies the social model? Why?</a:t>
            </a:r>
          </a:p>
          <a:p>
            <a:pPr marL="243839" indent="-243839" defTabSz="1109715">
              <a:spcBef>
                <a:spcPts val="2000"/>
              </a:spcBef>
              <a:defRPr sz="1919"/>
            </a:pPr>
            <a:r>
              <a:t>How do these papers talk about disability in their motivation sections? Are disabled people discussed as a burden on society? Which paper did the best job of talking about disability in a non-stigmatizing way? Which paper did the worst job? Why?</a:t>
            </a:r>
          </a:p>
          <a:p>
            <a:pPr marL="243839" indent="-243839" defTabSz="1109715">
              <a:spcBef>
                <a:spcPts val="2000"/>
              </a:spcBef>
              <a:defRPr sz="1919"/>
            </a:pPr>
            <a:r>
              <a:t>How many focus on the needs and perspective of disabled people rather than the needs of caregivers and/or clinicians? Which paper did the best job of centering the needs of disabled users? Which paper did the worst job? Why?</a:t>
            </a:r>
          </a:p>
          <a:p>
            <a:pPr marL="243839" indent="-243839" defTabSz="1109715">
              <a:spcBef>
                <a:spcPts val="2000"/>
              </a:spcBef>
              <a:defRPr sz="1919"/>
            </a:pPr>
            <a:r>
              <a:t>How many use non disabled users for some or all of their testing and development process? Do you think they did this in a reasonable way?  Which paper did the best job? Which paper did the worst job?</a:t>
            </a:r>
          </a:p>
          <a:p>
            <a:pPr marL="243839" indent="-243839" defTabSz="1109715">
              <a:spcBef>
                <a:spcPts val="2000"/>
              </a:spcBef>
              <a:defRPr sz="1919"/>
            </a:pPr>
            <a:r>
              <a:t>How many of the papers use a purely deficit-based model of disability? How many use a strengths-based model? How many talk about “difference” rather than deficit? Which paper was the most deficit-focused? Which paper was the least deficit-focused? Why?</a:t>
            </a:r>
          </a:p>
          <a:p>
            <a:pPr marL="243839" indent="-243839" defTabSz="1109715">
              <a:spcBef>
                <a:spcPts val="2000"/>
              </a:spcBef>
              <a:defRPr sz="1919"/>
            </a:pPr>
            <a:r>
              <a:t>What design guidelines could we come up with based on these papers? Do they align with a disability justice perspective? Which papers have the most disabled-person-friendly design implications? The least disabled-person-friendly design implications?</a:t>
            </a:r>
          </a:p>
        </p:txBody>
      </p:sp>
      <p:sp>
        <p:nvSpPr>
          <p:cNvPr id="230" name="Address one question in each group"/>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Address one question in each group</a:t>
            </a:r>
          </a:p>
        </p:txBody>
      </p:sp>
      <p:sp>
        <p:nvSpPr>
          <p:cNvPr id="231" name="Questions"/>
          <p:cNvSpPr txBox="1"/>
          <p:nvPr>
            <p:ph type="title"/>
          </p:nvPr>
        </p:nvSpPr>
        <p:spPr>
          <a:prstGeom prst="rect">
            <a:avLst/>
          </a:prstGeom>
        </p:spPr>
        <p:txBody>
          <a:bodyPr/>
          <a:lstStyle>
            <a:lvl1pPr defTabSz="1716590">
              <a:defRPr spc="-118" sz="5940"/>
            </a:lvl1pPr>
          </a:lstStyle>
          <a:p>
            <a:pPr/>
            <a:r>
              <a:t>Questions</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Author and Date"/>
          <p:cNvSpPr txBox="1"/>
          <p:nvPr>
            <p:ph type="body" idx="21"/>
          </p:nvPr>
        </p:nvSpPr>
        <p:spPr>
          <a:prstGeom prst="rect">
            <a:avLst/>
          </a:prstGeom>
        </p:spPr>
        <p:txBody>
          <a:bodyPr/>
          <a:lstStyle/>
          <a:p>
            <a:pPr/>
          </a:p>
        </p:txBody>
      </p:sp>
      <p:sp>
        <p:nvSpPr>
          <p:cNvPr id="234" name="A More Accessible HRI"/>
          <p:cNvSpPr txBox="1"/>
          <p:nvPr>
            <p:ph type="ctrTitle"/>
          </p:nvPr>
        </p:nvSpPr>
        <p:spPr>
          <a:prstGeom prst="rect">
            <a:avLst/>
          </a:prstGeom>
        </p:spPr>
        <p:txBody>
          <a:bodyPr/>
          <a:lstStyle/>
          <a:p>
            <a:pPr/>
            <a:r>
              <a:t>A More Accessible HRI</a:t>
            </a:r>
          </a:p>
        </p:txBody>
      </p:sp>
      <p:sp>
        <p:nvSpPr>
          <p:cNvPr id="235" name="Activity 2"/>
          <p:cNvSpPr txBox="1"/>
          <p:nvPr>
            <p:ph type="subTitle" sz="quarter" idx="1"/>
          </p:nvPr>
        </p:nvSpPr>
        <p:spPr>
          <a:prstGeom prst="rect">
            <a:avLst/>
          </a:prstGeom>
        </p:spPr>
        <p:txBody>
          <a:bodyPr/>
          <a:lstStyle/>
          <a:p>
            <a:pPr/>
            <a:r>
              <a:t>Activity 2</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Have each group pick a robot (from earlier in class, from a list that you provide, or from the most recent 1-2 years of HRI)…"/>
          <p:cNvSpPr txBox="1"/>
          <p:nvPr>
            <p:ph type="body" idx="1"/>
          </p:nvPr>
        </p:nvSpPr>
        <p:spPr>
          <a:prstGeom prst="rect">
            <a:avLst/>
          </a:prstGeom>
        </p:spPr>
        <p:txBody>
          <a:bodyPr/>
          <a:lstStyle/>
          <a:p>
            <a:pPr marL="323850" indent="-323850" defTabSz="1473840">
              <a:spcBef>
                <a:spcPts val="2700"/>
              </a:spcBef>
              <a:defRPr sz="2550"/>
            </a:pPr>
            <a:r>
              <a:t>Have each group pick a robot (from earlier in class, from a list that you provide, or from the most recent 1-2 years of HRI)</a:t>
            </a:r>
          </a:p>
          <a:p>
            <a:pPr marL="323850" indent="-323850" defTabSz="1473840">
              <a:spcBef>
                <a:spcPts val="2700"/>
              </a:spcBef>
              <a:defRPr sz="2550"/>
            </a:pPr>
            <a:r>
              <a:t>Each group should redesign the robot (or study) to be more accessible according to the principles of universal design</a:t>
            </a:r>
          </a:p>
          <a:p>
            <a:pPr lvl="1" marL="647700" indent="-323850" defTabSz="1473840">
              <a:spcBef>
                <a:spcPts val="2700"/>
              </a:spcBef>
              <a:defRPr sz="2550"/>
            </a:pPr>
            <a:r>
              <a:t>Including at least one change to the physical design of the robot, one change to the design of the robot’s behavior, and one completely new robot capability</a:t>
            </a:r>
          </a:p>
          <a:p>
            <a:pPr marL="323850" indent="-323850" defTabSz="1473840">
              <a:spcBef>
                <a:spcPts val="2700"/>
              </a:spcBef>
              <a:defRPr sz="2550"/>
            </a:pPr>
            <a:r>
              <a:t>Give students materials to illustrate their design (physical pen &amp; paper, online presentation software, or use their laptops)</a:t>
            </a:r>
          </a:p>
          <a:p>
            <a:pPr marL="323850" indent="-323850" defTabSz="1473840">
              <a:spcBef>
                <a:spcPts val="2700"/>
              </a:spcBef>
              <a:defRPr sz="2550"/>
            </a:pPr>
            <a:r>
              <a:t>Give the groups 30-50 minutes to work</a:t>
            </a:r>
          </a:p>
          <a:p>
            <a:pPr marL="323850" indent="-323850" defTabSz="1473840">
              <a:spcBef>
                <a:spcPts val="2700"/>
              </a:spcBef>
              <a:defRPr sz="2550"/>
            </a:pPr>
            <a:r>
              <a:t>Regroup and have students present their design to the class, focusing on what changes they made and why</a:t>
            </a:r>
          </a:p>
        </p:txBody>
      </p:sp>
      <p:sp>
        <p:nvSpPr>
          <p:cNvPr id="238" name="Groups of 2-6"/>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Groups of 2-6</a:t>
            </a:r>
          </a:p>
        </p:txBody>
      </p:sp>
      <p:sp>
        <p:nvSpPr>
          <p:cNvPr id="239" name="Robot Redesign"/>
          <p:cNvSpPr txBox="1"/>
          <p:nvPr>
            <p:ph type="title"/>
          </p:nvPr>
        </p:nvSpPr>
        <p:spPr>
          <a:prstGeom prst="rect">
            <a:avLst/>
          </a:prstGeom>
        </p:spPr>
        <p:txBody>
          <a:bodyPr/>
          <a:lstStyle>
            <a:lvl1pPr defTabSz="1716590">
              <a:defRPr spc="-118" sz="5940"/>
            </a:lvl1pPr>
          </a:lstStyle>
          <a:p>
            <a:pPr/>
            <a:r>
              <a:t>Robot Redesign</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Author and Date"/>
          <p:cNvSpPr txBox="1"/>
          <p:nvPr>
            <p:ph type="body" idx="21"/>
          </p:nvPr>
        </p:nvSpPr>
        <p:spPr>
          <a:prstGeom prst="rect">
            <a:avLst/>
          </a:prstGeom>
        </p:spPr>
        <p:txBody>
          <a:bodyPr/>
          <a:lstStyle/>
          <a:p>
            <a:pPr/>
          </a:p>
        </p:txBody>
      </p:sp>
      <p:sp>
        <p:nvSpPr>
          <p:cNvPr id="242" name="Accessibility in  State-of-the-Art HRI 2"/>
          <p:cNvSpPr txBox="1"/>
          <p:nvPr>
            <p:ph type="ctrTitle"/>
          </p:nvPr>
        </p:nvSpPr>
        <p:spPr>
          <a:xfrm>
            <a:off x="698500" y="1852810"/>
            <a:ext cx="11609057" cy="3302001"/>
          </a:xfrm>
          <a:prstGeom prst="rect">
            <a:avLst/>
          </a:prstGeom>
        </p:spPr>
        <p:txBody>
          <a:bodyPr/>
          <a:lstStyle/>
          <a:p>
            <a:pPr/>
            <a:r>
              <a:t>Accessibility in </a:t>
            </a:r>
            <a:br/>
            <a:r>
              <a:t>State-of-the-Art HRI 2</a:t>
            </a:r>
          </a:p>
        </p:txBody>
      </p:sp>
      <p:sp>
        <p:nvSpPr>
          <p:cNvPr id="243" name="Activity 3"/>
          <p:cNvSpPr txBox="1"/>
          <p:nvPr>
            <p:ph type="subTitle" sz="quarter" idx="1"/>
          </p:nvPr>
        </p:nvSpPr>
        <p:spPr>
          <a:prstGeom prst="rect">
            <a:avLst/>
          </a:prstGeom>
        </p:spPr>
        <p:txBody>
          <a:bodyPr/>
          <a:lstStyle/>
          <a:p>
            <a:pPr/>
            <a:r>
              <a:t>Activity 3</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5" name="Direct students to the video session in the companion proceedings of HRI in the ACM Digital Library (example; optionally: pick your favorite other HRI venue)…"/>
          <p:cNvSpPr txBox="1"/>
          <p:nvPr>
            <p:ph type="body" idx="1"/>
          </p:nvPr>
        </p:nvSpPr>
        <p:spPr>
          <a:prstGeom prst="rect">
            <a:avLst/>
          </a:prstGeom>
        </p:spPr>
        <p:txBody>
          <a:bodyPr/>
          <a:lstStyle/>
          <a:p>
            <a:pPr marL="262890" indent="-262890" defTabSz="1196411">
              <a:spcBef>
                <a:spcPts val="2200"/>
              </a:spcBef>
              <a:defRPr sz="2070"/>
            </a:pPr>
            <a:r>
              <a:t>Direct students to the video session in the companion proceedings of HRI in the ACM Digital Library (</a:t>
            </a:r>
            <a:r>
              <a:rPr u="sng">
                <a:hlinkClick r:id="rId2" invalidUrl="" action="" tgtFrame="" tooltip="" history="1" highlightClick="0" endSnd="0"/>
              </a:rPr>
              <a:t>example</a:t>
            </a:r>
            <a:r>
              <a:t>; optionally: pick your favorite other HRI venue)</a:t>
            </a:r>
          </a:p>
          <a:p>
            <a:pPr lvl="1" marL="525780" indent="-262890" defTabSz="1196411">
              <a:spcBef>
                <a:spcPts val="2200"/>
              </a:spcBef>
              <a:defRPr sz="2070"/>
            </a:pPr>
            <a:r>
              <a:t>You will probably need to show them how to click through and scroll down to get to the video</a:t>
            </a:r>
          </a:p>
          <a:p>
            <a:pPr marL="262890" indent="-262890" defTabSz="1196411">
              <a:spcBef>
                <a:spcPts val="2200"/>
              </a:spcBef>
              <a:defRPr sz="2070"/>
            </a:pPr>
            <a:r>
              <a:t>Assign each group one year of the conference and have them watch the videos from that year</a:t>
            </a:r>
          </a:p>
          <a:p>
            <a:pPr marL="262890" indent="-262890" defTabSz="1196411">
              <a:spcBef>
                <a:spcPts val="2200"/>
              </a:spcBef>
              <a:defRPr sz="2070"/>
            </a:pPr>
            <a:r>
              <a:t>Ask students to nominate one video for “Least Accessible Robot” and one for “Most Accessible Robot”</a:t>
            </a:r>
          </a:p>
          <a:p>
            <a:pPr marL="262890" indent="-262890" defTabSz="1196411">
              <a:spcBef>
                <a:spcPts val="2200"/>
              </a:spcBef>
              <a:defRPr sz="2070"/>
            </a:pPr>
            <a:r>
              <a:t>Give groups 20-40 minutes; be sure to leave lots of time for the full-group discussion</a:t>
            </a:r>
          </a:p>
          <a:p>
            <a:pPr marL="262890" indent="-262890" defTabSz="1196411">
              <a:spcBef>
                <a:spcPts val="2200"/>
              </a:spcBef>
              <a:defRPr sz="2070"/>
            </a:pPr>
            <a:r>
              <a:t>Ask groups to show the videos for their nominees to the class and explain why they chose them</a:t>
            </a:r>
          </a:p>
          <a:p>
            <a:pPr marL="262890" indent="-262890" defTabSz="1196411">
              <a:spcBef>
                <a:spcPts val="2200"/>
              </a:spcBef>
              <a:defRPr sz="2070"/>
            </a:pPr>
            <a:r>
              <a:t>Optionally: discuss as a class how one design element from the most accessible robot could be transferred to the least accessible robot</a:t>
            </a:r>
          </a:p>
          <a:p>
            <a:pPr marL="262890" indent="-262890" defTabSz="1196411">
              <a:spcBef>
                <a:spcPts val="2200"/>
              </a:spcBef>
              <a:defRPr sz="2070"/>
            </a:pPr>
            <a:r>
              <a:t>Optionally: have students vote for most- and least-accessible robot from among the nominees  (I recommend having some kind of brackets in a large class)</a:t>
            </a:r>
          </a:p>
        </p:txBody>
      </p:sp>
      <p:sp>
        <p:nvSpPr>
          <p:cNvPr id="246" name="Groups of 2-5"/>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Groups of 2-5</a:t>
            </a:r>
          </a:p>
        </p:txBody>
      </p:sp>
      <p:sp>
        <p:nvSpPr>
          <p:cNvPr id="247" name="Robot “Film Festival”"/>
          <p:cNvSpPr txBox="1"/>
          <p:nvPr>
            <p:ph type="title"/>
          </p:nvPr>
        </p:nvSpPr>
        <p:spPr>
          <a:prstGeom prst="rect">
            <a:avLst/>
          </a:prstGeom>
        </p:spPr>
        <p:txBody>
          <a:bodyPr/>
          <a:lstStyle>
            <a:lvl1pPr defTabSz="1716590">
              <a:defRPr spc="-118" sz="5940"/>
            </a:lvl1pPr>
          </a:lstStyle>
          <a:p>
            <a:pPr/>
            <a:r>
              <a:t>Robot “Film Festival”</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Elaine Schaertl Short, Tufts University…"/>
          <p:cNvSpPr txBox="1"/>
          <p:nvPr>
            <p:ph type="body" idx="21"/>
          </p:nvPr>
        </p:nvSpPr>
        <p:spPr>
          <a:xfrm>
            <a:off x="698500" y="7814800"/>
            <a:ext cx="11607801" cy="1303748"/>
          </a:xfrm>
          <a:prstGeom prst="rect">
            <a:avLst/>
          </a:prstGeom>
          <a:extLst>
            <a:ext uri="{C572A759-6A51-4108-AA02-DFA0A04FC94B}">
              <ma14:wrappingTextBoxFlag xmlns:ma14="http://schemas.microsoft.com/office/mac/drawingml/2011/main" val="1"/>
            </a:ext>
          </a:extLst>
        </p:spPr>
        <p:txBody>
          <a:bodyPr/>
          <a:lstStyle/>
          <a:p>
            <a:pPr defTabSz="587022">
              <a:defRPr sz="2400"/>
            </a:pPr>
            <a:r>
              <a:t>Elaine Schaertl Short, Tufts University</a:t>
            </a:r>
          </a:p>
          <a:p>
            <a:pPr defTabSz="587022">
              <a:defRPr sz="2400"/>
            </a:pPr>
            <a:r>
              <a:t>March 2021</a:t>
            </a:r>
          </a:p>
          <a:p>
            <a:pPr defTabSz="587022">
              <a:defRPr sz="2400"/>
            </a:pPr>
            <a:r>
              <a:t>https://aabl.cs.tufts.edu/</a:t>
            </a:r>
          </a:p>
        </p:txBody>
      </p:sp>
      <p:sp>
        <p:nvSpPr>
          <p:cNvPr id="172" name="Human-Robot Interaction,  Accessibility,  and You"/>
          <p:cNvSpPr txBox="1"/>
          <p:nvPr>
            <p:ph type="ctrTitle"/>
          </p:nvPr>
        </p:nvSpPr>
        <p:spPr>
          <a:xfrm>
            <a:off x="698500" y="1852810"/>
            <a:ext cx="11609057" cy="3302001"/>
          </a:xfrm>
          <a:prstGeom prst="rect">
            <a:avLst/>
          </a:prstGeom>
        </p:spPr>
        <p:txBody>
          <a:bodyPr/>
          <a:lstStyle/>
          <a:p>
            <a:pPr defTabSz="1595215">
              <a:defRPr spc="-150" sz="7544"/>
            </a:pPr>
            <a:r>
              <a:t>Human-Robot Interaction, </a:t>
            </a:r>
            <a:br/>
            <a:r>
              <a:t>Accessibility, </a:t>
            </a:r>
            <a:br/>
            <a:r>
              <a:t>and You</a:t>
            </a:r>
          </a:p>
        </p:txBody>
      </p:sp>
      <p:sp>
        <p:nvSpPr>
          <p:cNvPr id="173" name="Towards a More Inclusive HRI"/>
          <p:cNvSpPr txBox="1"/>
          <p:nvPr>
            <p:ph type="subTitle" sz="quarter" idx="1"/>
          </p:nvPr>
        </p:nvSpPr>
        <p:spPr>
          <a:prstGeom prst="rect">
            <a:avLst/>
          </a:prstGeom>
        </p:spPr>
        <p:txBody>
          <a:bodyPr/>
          <a:lstStyle/>
          <a:p>
            <a:pPr/>
            <a:r>
              <a:t>Towards a More Inclusive HRI</a:t>
            </a:r>
          </a:p>
        </p:txBody>
      </p:sp>
      <p:sp>
        <p:nvSpPr>
          <p:cNvPr id="174" name="Developed with support from the TeachAccess Curriculum Development Grant"/>
          <p:cNvSpPr txBox="1"/>
          <p:nvPr/>
        </p:nvSpPr>
        <p:spPr>
          <a:xfrm>
            <a:off x="698500" y="9118547"/>
            <a:ext cx="11607801" cy="41655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lgn="r" defTabSz="504839">
              <a:defRPr b="1" i="1" sz="2064">
                <a:solidFill>
                  <a:srgbClr val="000000"/>
                </a:solidFill>
              </a:defRPr>
            </a:lvl1pPr>
          </a:lstStyle>
          <a:p>
            <a:pPr/>
            <a:r>
              <a:t>Developed with support from the TeachAccess Curriculum Development Grant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Person first: “people with disabilities”…"/>
          <p:cNvSpPr txBox="1"/>
          <p:nvPr>
            <p:ph type="body" idx="1"/>
          </p:nvPr>
        </p:nvSpPr>
        <p:spPr>
          <a:prstGeom prst="rect">
            <a:avLst/>
          </a:prstGeom>
        </p:spPr>
        <p:txBody>
          <a:bodyPr/>
          <a:lstStyle/>
          <a:p>
            <a:pPr marL="339089" indent="-339089" defTabSz="1543197">
              <a:spcBef>
                <a:spcPts val="2800"/>
              </a:spcBef>
              <a:defRPr sz="2670"/>
            </a:pPr>
            <a:r>
              <a:rPr b="1"/>
              <a:t>Person first</a:t>
            </a:r>
            <a:r>
              <a:t>: “people with disabilities”</a:t>
            </a:r>
          </a:p>
          <a:p>
            <a:pPr marL="339089" indent="-339089" defTabSz="1543197">
              <a:spcBef>
                <a:spcPts val="2800"/>
              </a:spcBef>
              <a:defRPr sz="2670"/>
            </a:pPr>
            <a:r>
              <a:rPr b="1"/>
              <a:t>Identity first</a:t>
            </a:r>
            <a:r>
              <a:t>: “disabled people”</a:t>
            </a:r>
          </a:p>
          <a:p>
            <a:pPr marL="339089" indent="-339089" defTabSz="1543197">
              <a:spcBef>
                <a:spcPts val="2800"/>
              </a:spcBef>
              <a:defRPr sz="2670"/>
            </a:pPr>
            <a:r>
              <a:t>Preferences on language vary by geography and community; this presentation uses person-first and identity-first language fairly interchangeably; often, PWD for “people with disabilities”.</a:t>
            </a:r>
          </a:p>
          <a:p>
            <a:pPr marL="339089" indent="-339089" defTabSz="1543197">
              <a:spcBef>
                <a:spcPts val="2800"/>
              </a:spcBef>
              <a:defRPr b="1" sz="2670" u="sng"/>
            </a:pPr>
            <a:r>
              <a:t>Having the right attitude is the most important thing</a:t>
            </a:r>
          </a:p>
          <a:p>
            <a:pPr lvl="1" marL="678179" indent="-339089" defTabSz="1543197">
              <a:spcBef>
                <a:spcPts val="2800"/>
              </a:spcBef>
              <a:defRPr sz="2670"/>
            </a:pPr>
            <a:r>
              <a:t>… but don’t be a jerk: there </a:t>
            </a:r>
            <a:r>
              <a:rPr b="1"/>
              <a:t>are</a:t>
            </a:r>
            <a:r>
              <a:t> terms that are offensive and/or outdated</a:t>
            </a:r>
          </a:p>
          <a:p>
            <a:pPr marL="339089" indent="-339089" defTabSz="1543197">
              <a:spcBef>
                <a:spcPts val="2800"/>
              </a:spcBef>
              <a:defRPr sz="2670"/>
            </a:pPr>
            <a:r>
              <a:t>If you or someone you care about holds an identity that we talk about in class and you have a strong preference, feel free to send me an email and I will use that language.</a:t>
            </a:r>
          </a:p>
        </p:txBody>
      </p:sp>
      <p:sp>
        <p:nvSpPr>
          <p:cNvPr id="177" name="Slide Subtitle"/>
          <p:cNvSpPr txBox="1"/>
          <p:nvPr>
            <p:ph type="body" idx="21"/>
          </p:nvPr>
        </p:nvSpPr>
        <p:spPr>
          <a:prstGeom prst="rect">
            <a:avLst/>
          </a:prstGeom>
        </p:spPr>
        <p:txBody>
          <a:bodyPr/>
          <a:lstStyle/>
          <a:p>
            <a:pPr/>
          </a:p>
        </p:txBody>
      </p:sp>
      <p:sp>
        <p:nvSpPr>
          <p:cNvPr id="178" name="Some Notes on Language"/>
          <p:cNvSpPr txBox="1"/>
          <p:nvPr>
            <p:ph type="title"/>
          </p:nvPr>
        </p:nvSpPr>
        <p:spPr>
          <a:prstGeom prst="rect">
            <a:avLst/>
          </a:prstGeom>
        </p:spPr>
        <p:txBody>
          <a:bodyPr/>
          <a:lstStyle>
            <a:lvl1pPr defTabSz="1716590">
              <a:defRPr spc="-118" sz="5940"/>
            </a:lvl1pPr>
          </a:lstStyle>
          <a:p>
            <a:pPr/>
            <a:r>
              <a:t>Some Notes on Language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Passed in 1990 (!!)…"/>
          <p:cNvSpPr txBox="1"/>
          <p:nvPr>
            <p:ph type="body" idx="1"/>
          </p:nvPr>
        </p:nvSpPr>
        <p:spPr>
          <a:prstGeom prst="rect">
            <a:avLst/>
          </a:prstGeom>
        </p:spPr>
        <p:txBody>
          <a:bodyPr/>
          <a:lstStyle/>
          <a:p>
            <a:pPr/>
            <a:r>
              <a:t>Passed in 1990 (!!)</a:t>
            </a:r>
          </a:p>
          <a:p>
            <a:pPr/>
            <a:r>
              <a:t>Prohibits discrimination on the basis of disability in employment, public spaces, and government services (other laws govern housing, etc.)</a:t>
            </a:r>
          </a:p>
          <a:p>
            <a:pPr/>
            <a:r>
              <a:t>Requires “reasonable accommodations”</a:t>
            </a:r>
          </a:p>
        </p:txBody>
      </p:sp>
      <p:sp>
        <p:nvSpPr>
          <p:cNvPr id="181" name="ADA"/>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ADA</a:t>
            </a:r>
          </a:p>
        </p:txBody>
      </p:sp>
      <p:sp>
        <p:nvSpPr>
          <p:cNvPr id="182" name="Americans with Disabilities Act"/>
          <p:cNvSpPr txBox="1"/>
          <p:nvPr>
            <p:ph type="title"/>
          </p:nvPr>
        </p:nvSpPr>
        <p:spPr>
          <a:prstGeom prst="rect">
            <a:avLst/>
          </a:prstGeom>
        </p:spPr>
        <p:txBody>
          <a:bodyPr/>
          <a:lstStyle>
            <a:lvl1pPr defTabSz="1716590">
              <a:defRPr spc="-118" sz="5940"/>
            </a:lvl1pPr>
          </a:lstStyle>
          <a:p>
            <a:pPr/>
            <a:r>
              <a:t>Americans with Disabilities Act</a:t>
            </a:r>
          </a:p>
        </p:txBody>
      </p:sp>
      <p:sp>
        <p:nvSpPr>
          <p:cNvPr id="183" name="https://adata.org/factsheet/reasonable-accommodations-workplace"/>
          <p:cNvSpPr txBox="1"/>
          <p:nvPr/>
        </p:nvSpPr>
        <p:spPr>
          <a:xfrm>
            <a:off x="3529329" y="9169246"/>
            <a:ext cx="9273541"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584200">
              <a:defRPr i="1" sz="2400">
                <a:solidFill>
                  <a:srgbClr val="000000"/>
                </a:solidFill>
              </a:defRPr>
            </a:lvl1pPr>
          </a:lstStyle>
          <a:p>
            <a:pPr/>
            <a:r>
              <a:t>https://adata.org/factsheet/reasonable-accommodations-workplace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Passed in 2008 (!!)…"/>
          <p:cNvSpPr txBox="1"/>
          <p:nvPr>
            <p:ph type="body" idx="1"/>
          </p:nvPr>
        </p:nvSpPr>
        <p:spPr>
          <a:prstGeom prst="rect">
            <a:avLst/>
          </a:prstGeom>
        </p:spPr>
        <p:txBody>
          <a:bodyPr/>
          <a:lstStyle/>
          <a:p>
            <a:pPr/>
            <a:r>
              <a:t>Passed in 2008 (!!)</a:t>
            </a:r>
          </a:p>
          <a:p>
            <a:pPr/>
            <a:r>
              <a:t>Widens the scope of what constitutes a “disability”</a:t>
            </a:r>
          </a:p>
          <a:p>
            <a:pPr lvl="1"/>
            <a:r>
              <a:t>Includes physical and mental impairments (or the </a:t>
            </a:r>
            <a:r>
              <a:rPr i="1"/>
              <a:t>perception</a:t>
            </a:r>
            <a:r>
              <a:t> of impairment)</a:t>
            </a:r>
          </a:p>
          <a:p>
            <a:pPr lvl="1"/>
            <a:r>
              <a:t>Corrects previous narrowing of the definition of “disability” under the ADA</a:t>
            </a:r>
          </a:p>
        </p:txBody>
      </p:sp>
      <p:sp>
        <p:nvSpPr>
          <p:cNvPr id="186" name="ADAAA"/>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ADAAA</a:t>
            </a:r>
          </a:p>
        </p:txBody>
      </p:sp>
      <p:sp>
        <p:nvSpPr>
          <p:cNvPr id="187" name="ADA Amendments Act"/>
          <p:cNvSpPr txBox="1"/>
          <p:nvPr>
            <p:ph type="title"/>
          </p:nvPr>
        </p:nvSpPr>
        <p:spPr>
          <a:prstGeom prst="rect">
            <a:avLst/>
          </a:prstGeom>
        </p:spPr>
        <p:txBody>
          <a:bodyPr/>
          <a:lstStyle>
            <a:lvl1pPr defTabSz="1716590">
              <a:defRPr spc="-118" sz="5940"/>
            </a:lvl1pPr>
          </a:lstStyle>
          <a:p>
            <a:pPr/>
            <a:r>
              <a:t>ADA Amendments Act</a:t>
            </a:r>
          </a:p>
        </p:txBody>
      </p:sp>
      <p:sp>
        <p:nvSpPr>
          <p:cNvPr id="188" name="https://www.eeoc.gov/laws/regulations/adaaa_fact_sheet.cfm"/>
          <p:cNvSpPr txBox="1"/>
          <p:nvPr/>
        </p:nvSpPr>
        <p:spPr>
          <a:xfrm>
            <a:off x="4420057" y="9207346"/>
            <a:ext cx="8457286"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584200">
              <a:defRPr i="1" sz="2400">
                <a:solidFill>
                  <a:srgbClr val="000000"/>
                </a:solidFill>
              </a:defRPr>
            </a:lvl1pPr>
          </a:lstStyle>
          <a:p>
            <a:pPr/>
            <a:r>
              <a:t>https://www.eeoc.gov/laws/regulations/adaaa_fact_sheet.cfm</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Historical approach to disability; disability is the problem of the disabled person…"/>
          <p:cNvSpPr txBox="1"/>
          <p:nvPr>
            <p:ph type="body" idx="1"/>
          </p:nvPr>
        </p:nvSpPr>
        <p:spPr>
          <a:prstGeom prst="rect">
            <a:avLst/>
          </a:prstGeom>
        </p:spPr>
        <p:txBody>
          <a:bodyPr/>
          <a:lstStyle/>
          <a:p>
            <a:pPr marL="365759" indent="-365759" defTabSz="1664572">
              <a:spcBef>
                <a:spcPts val="3000"/>
              </a:spcBef>
              <a:defRPr sz="2880"/>
            </a:pPr>
            <a:r>
              <a:t>Historical approach to disability; disability is the problem of the disabled person</a:t>
            </a:r>
          </a:p>
          <a:p>
            <a:pPr marL="365759" indent="-365759" defTabSz="1664572">
              <a:spcBef>
                <a:spcPts val="3000"/>
              </a:spcBef>
              <a:defRPr sz="2880"/>
            </a:pPr>
            <a:r>
              <a:t>Prevention- &amp; cure-focused (“fix </a:t>
            </a:r>
            <a:r>
              <a:rPr b="1"/>
              <a:t>the person</a:t>
            </a:r>
            <a:r>
              <a:t>”)</a:t>
            </a:r>
          </a:p>
          <a:p>
            <a:pPr marL="365759" indent="-365759" defTabSz="1664572">
              <a:spcBef>
                <a:spcPts val="3000"/>
              </a:spcBef>
              <a:defRPr sz="2880"/>
            </a:pPr>
            <a:r>
              <a:t>Help PWD by providing treatment and “prosthetic” devices; goal is to restore/reach “normal” functioning</a:t>
            </a:r>
          </a:p>
          <a:p>
            <a:pPr marL="365759" indent="-365759" defTabSz="1664572">
              <a:spcBef>
                <a:spcPts val="3000"/>
              </a:spcBef>
              <a:defRPr sz="2880"/>
            </a:pPr>
            <a:r>
              <a:t>Advantages: can reduce overall human suffering, especially when treatment is straightforward; goal is to get everyone to the same place ability-wise</a:t>
            </a:r>
          </a:p>
          <a:p>
            <a:pPr marL="365759" indent="-365759" defTabSz="1664572">
              <a:spcBef>
                <a:spcPts val="3000"/>
              </a:spcBef>
              <a:defRPr sz="2880"/>
            </a:pPr>
            <a:r>
              <a:t>Disadvantages: can be very paternalistic (the doctor will “fix” you whether you like it or not); historical connections to eugenics; no good answer for “uncurable” conditions</a:t>
            </a:r>
          </a:p>
        </p:txBody>
      </p:sp>
      <p:sp>
        <p:nvSpPr>
          <p:cNvPr id="191" name="aka The Individual Model"/>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aka The Individual Model</a:t>
            </a:r>
          </a:p>
        </p:txBody>
      </p:sp>
      <p:sp>
        <p:nvSpPr>
          <p:cNvPr id="192" name="The Medical Model of Disability"/>
          <p:cNvSpPr txBox="1"/>
          <p:nvPr>
            <p:ph type="title"/>
          </p:nvPr>
        </p:nvSpPr>
        <p:spPr>
          <a:prstGeom prst="rect">
            <a:avLst/>
          </a:prstGeom>
        </p:spPr>
        <p:txBody>
          <a:bodyPr/>
          <a:lstStyle>
            <a:lvl1pPr defTabSz="1716590">
              <a:defRPr spc="-118" sz="5940"/>
            </a:lvl1pPr>
          </a:lstStyle>
          <a:p>
            <a:pPr/>
            <a:r>
              <a:t>The Medical Model of Disability</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Emerged in the 70’s and 80’s; impairment is individual, but “disability” is caused by a societal failure to accommodate…"/>
          <p:cNvSpPr txBox="1"/>
          <p:nvPr>
            <p:ph type="body" idx="1"/>
          </p:nvPr>
        </p:nvSpPr>
        <p:spPr>
          <a:prstGeom prst="rect">
            <a:avLst/>
          </a:prstGeom>
        </p:spPr>
        <p:txBody>
          <a:bodyPr/>
          <a:lstStyle/>
          <a:p>
            <a:pPr marL="339089" indent="-339089" defTabSz="1543197">
              <a:spcBef>
                <a:spcPts val="2800"/>
              </a:spcBef>
              <a:defRPr sz="2670"/>
            </a:pPr>
            <a:r>
              <a:t>Emerged in the 70’s and 80’s; impairment is individual, but “disability” is caused by a societal failure to accommodate</a:t>
            </a:r>
          </a:p>
          <a:p>
            <a:pPr lvl="1" marL="678179" indent="-339089" defTabSz="1543197">
              <a:spcBef>
                <a:spcPts val="2800"/>
              </a:spcBef>
              <a:defRPr sz="2670"/>
            </a:pPr>
            <a:r>
              <a:t>Social justice focused (“fix </a:t>
            </a:r>
            <a:r>
              <a:rPr b="1"/>
              <a:t>society</a:t>
            </a:r>
            <a:r>
              <a:t>”)</a:t>
            </a:r>
          </a:p>
          <a:p>
            <a:pPr lvl="1" marL="678179" indent="-339089" defTabSz="1543197">
              <a:spcBef>
                <a:spcPts val="2800"/>
              </a:spcBef>
              <a:defRPr sz="2670"/>
            </a:pPr>
            <a:r>
              <a:t>Help PWD by providing accommodation &amp; access; goal is to allow people with diverse abilities &amp; characteristics to participate in society</a:t>
            </a:r>
          </a:p>
          <a:p>
            <a:pPr lvl="1" marL="678179" indent="-339089" defTabSz="1543197">
              <a:spcBef>
                <a:spcPts val="2800"/>
              </a:spcBef>
              <a:defRPr sz="2670"/>
            </a:pPr>
            <a:r>
              <a:t>Advantages: not all impairments lend themselves to cure; empowering for PWD; can be more effective for allowing people into the public sphere; prevents needless suffering inflicted in the name of “fixing” PWD</a:t>
            </a:r>
          </a:p>
          <a:p>
            <a:pPr lvl="1" marL="678179" indent="-339089" defTabSz="1543197">
              <a:spcBef>
                <a:spcPts val="2800"/>
              </a:spcBef>
              <a:defRPr sz="2670"/>
            </a:pPr>
            <a:r>
              <a:t>Disadvantages: not always a clear answer to competing access needs; for some conditions, many people do want treatment or a cure if possible</a:t>
            </a:r>
          </a:p>
        </p:txBody>
      </p:sp>
      <p:sp>
        <p:nvSpPr>
          <p:cNvPr id="195" name="Slide Subtitle"/>
          <p:cNvSpPr txBox="1"/>
          <p:nvPr>
            <p:ph type="body" idx="21"/>
          </p:nvPr>
        </p:nvSpPr>
        <p:spPr>
          <a:prstGeom prst="rect">
            <a:avLst/>
          </a:prstGeom>
        </p:spPr>
        <p:txBody>
          <a:bodyPr/>
          <a:lstStyle/>
          <a:p>
            <a:pPr/>
          </a:p>
        </p:txBody>
      </p:sp>
      <p:sp>
        <p:nvSpPr>
          <p:cNvPr id="196" name="The Social Model of Disability"/>
          <p:cNvSpPr txBox="1"/>
          <p:nvPr>
            <p:ph type="title"/>
          </p:nvPr>
        </p:nvSpPr>
        <p:spPr>
          <a:prstGeom prst="rect">
            <a:avLst/>
          </a:prstGeom>
        </p:spPr>
        <p:txBody>
          <a:bodyPr/>
          <a:lstStyle>
            <a:lvl1pPr defTabSz="1716590">
              <a:defRPr spc="-118" sz="5940"/>
            </a:lvl1pPr>
          </a:lstStyle>
          <a:p>
            <a:pPr/>
            <a:r>
              <a:t>The Social Model of Disability</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Designing artifacts so that they can be used by all people all the time…"/>
          <p:cNvSpPr txBox="1"/>
          <p:nvPr>
            <p:ph type="body" idx="1"/>
          </p:nvPr>
        </p:nvSpPr>
        <p:spPr>
          <a:prstGeom prst="rect">
            <a:avLst/>
          </a:prstGeom>
        </p:spPr>
        <p:txBody>
          <a:bodyPr/>
          <a:lstStyle/>
          <a:p>
            <a:pPr/>
            <a:r>
              <a:t>Designing artifacts so that they can be used by all people all the time</a:t>
            </a:r>
          </a:p>
          <a:p>
            <a:pPr/>
            <a:r>
              <a:t>Considers the needs of more than just the normative human (i.e., make sure your design works for many ways of perceiving, thinking about, and acting in the world)</a:t>
            </a:r>
          </a:p>
          <a:p>
            <a:pPr/>
            <a:r>
              <a:t>Treats non-normative needs as being as valid and as important as the needs of the white, male, adult, english-speaking, literate, cisgender, straight, right-handed, non-disabled, etc.</a:t>
            </a:r>
          </a:p>
        </p:txBody>
      </p:sp>
      <p:sp>
        <p:nvSpPr>
          <p:cNvPr id="199" name="One Approach to Accessibility"/>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One Approach to Accessibility</a:t>
            </a:r>
          </a:p>
        </p:txBody>
      </p:sp>
      <p:sp>
        <p:nvSpPr>
          <p:cNvPr id="200" name="Universal Design"/>
          <p:cNvSpPr txBox="1"/>
          <p:nvPr>
            <p:ph type="title"/>
          </p:nvPr>
        </p:nvSpPr>
        <p:spPr>
          <a:prstGeom prst="rect">
            <a:avLst/>
          </a:prstGeom>
        </p:spPr>
        <p:txBody>
          <a:bodyPr/>
          <a:lstStyle>
            <a:lvl1pPr defTabSz="1716590">
              <a:defRPr spc="-118" sz="5940"/>
            </a:lvl1pPr>
          </a:lstStyle>
          <a:p>
            <a:pPr/>
            <a:r>
              <a:t>Universal Design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Story, 1998"/>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Story, 1998</a:t>
            </a:r>
          </a:p>
        </p:txBody>
      </p:sp>
      <p:sp>
        <p:nvSpPr>
          <p:cNvPr id="203" name="Principles of Universal Design"/>
          <p:cNvSpPr txBox="1"/>
          <p:nvPr>
            <p:ph type="title"/>
          </p:nvPr>
        </p:nvSpPr>
        <p:spPr>
          <a:prstGeom prst="rect">
            <a:avLst/>
          </a:prstGeom>
        </p:spPr>
        <p:txBody>
          <a:bodyPr/>
          <a:lstStyle>
            <a:lvl1pPr defTabSz="1716590">
              <a:defRPr spc="-118" sz="5940"/>
            </a:lvl1pPr>
          </a:lstStyle>
          <a:p>
            <a:pPr/>
            <a:r>
              <a:t>Principles of Universal Design</a:t>
            </a:r>
          </a:p>
        </p:txBody>
      </p:sp>
      <p:graphicFrame>
        <p:nvGraphicFramePr>
          <p:cNvPr id="204" name="Table"/>
          <p:cNvGraphicFramePr/>
          <p:nvPr/>
        </p:nvGraphicFramePr>
        <p:xfrm>
          <a:off x="816038" y="2466886"/>
          <a:ext cx="11820437" cy="6432804"/>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1475967"/>
                <a:gridCol w="1475967"/>
                <a:gridCol w="1475967"/>
                <a:gridCol w="1475967"/>
                <a:gridCol w="1475967"/>
                <a:gridCol w="1475967"/>
                <a:gridCol w="1475967"/>
                <a:gridCol w="1475967"/>
              </a:tblGrid>
              <a:tr h="1496670">
                <a:tc>
                  <a:txBody>
                    <a:bodyPr/>
                    <a:lstStyle/>
                    <a:p>
                      <a:pPr>
                        <a:defRPr b="0" sz="1800"/>
                      </a:pPr>
                      <a:r>
                        <a:rPr b="1" sz="1400"/>
                        <a:t>Principle:</a:t>
                      </a:r>
                    </a:p>
                  </a:txBody>
                  <a:tcPr marL="50800" marR="50800" marT="50800" marB="50800" anchor="ctr" anchorCtr="0" horzOverflow="overflow"/>
                </a:tc>
                <a:tc>
                  <a:txBody>
                    <a:bodyPr/>
                    <a:lstStyle/>
                    <a:p>
                      <a:pPr>
                        <a:defRPr b="0" sz="1800"/>
                      </a:pPr>
                      <a:r>
                        <a:rPr b="1" sz="1400"/>
                        <a:t>Equitable</a:t>
                      </a:r>
                    </a:p>
                  </a:txBody>
                  <a:tcPr marL="50800" marR="50800" marT="50800" marB="50800" anchor="ctr" anchorCtr="0" horzOverflow="overflow"/>
                </a:tc>
                <a:tc>
                  <a:txBody>
                    <a:bodyPr/>
                    <a:lstStyle/>
                    <a:p>
                      <a:pPr>
                        <a:defRPr b="0" sz="1800"/>
                      </a:pPr>
                      <a:r>
                        <a:rPr b="1" sz="1400"/>
                        <a:t>Flexible</a:t>
                      </a:r>
                    </a:p>
                  </a:txBody>
                  <a:tcPr marL="50800" marR="50800" marT="50800" marB="50800" anchor="ctr" anchorCtr="0" horzOverflow="overflow"/>
                </a:tc>
                <a:tc>
                  <a:txBody>
                    <a:bodyPr/>
                    <a:lstStyle/>
                    <a:p>
                      <a:pPr>
                        <a:defRPr b="0" sz="1800"/>
                      </a:pPr>
                      <a:r>
                        <a:rPr b="1" sz="1400"/>
                        <a:t>Simple &amp; Intuitive Use</a:t>
                      </a:r>
                    </a:p>
                  </a:txBody>
                  <a:tcPr marL="50800" marR="50800" marT="50800" marB="50800" anchor="ctr" anchorCtr="0" horzOverflow="overflow"/>
                </a:tc>
                <a:tc>
                  <a:txBody>
                    <a:bodyPr/>
                    <a:lstStyle/>
                    <a:p>
                      <a:pPr>
                        <a:defRPr b="0" sz="1800"/>
                      </a:pPr>
                      <a:r>
                        <a:rPr b="1" sz="1400"/>
                        <a:t>Perceptible Information</a:t>
                      </a:r>
                    </a:p>
                  </a:txBody>
                  <a:tcPr marL="50800" marR="50800" marT="50800" marB="50800" anchor="ctr" anchorCtr="0" horzOverflow="overflow"/>
                </a:tc>
                <a:tc>
                  <a:txBody>
                    <a:bodyPr/>
                    <a:lstStyle/>
                    <a:p>
                      <a:pPr>
                        <a:defRPr b="0" sz="1800"/>
                      </a:pPr>
                      <a:r>
                        <a:rPr b="1" sz="1400"/>
                        <a:t>Tolerance For Error</a:t>
                      </a:r>
                    </a:p>
                  </a:txBody>
                  <a:tcPr marL="50800" marR="50800" marT="50800" marB="50800" anchor="ctr" anchorCtr="0" horzOverflow="overflow"/>
                </a:tc>
                <a:tc>
                  <a:txBody>
                    <a:bodyPr/>
                    <a:lstStyle/>
                    <a:p>
                      <a:pPr>
                        <a:defRPr b="0" sz="1800"/>
                      </a:pPr>
                      <a:r>
                        <a:rPr b="1" sz="1400"/>
                        <a:t>Low Physical Effort</a:t>
                      </a:r>
                    </a:p>
                  </a:txBody>
                  <a:tcPr marL="50800" marR="50800" marT="50800" marB="50800" anchor="ctr" anchorCtr="0" horzOverflow="overflow"/>
                </a:tc>
                <a:tc>
                  <a:txBody>
                    <a:bodyPr/>
                    <a:lstStyle/>
                    <a:p>
                      <a:pPr>
                        <a:defRPr b="0" sz="1800"/>
                      </a:pPr>
                      <a:r>
                        <a:rPr b="1" sz="1400"/>
                        <a:t>Size &amp; Space for Approach &amp; Use</a:t>
                      </a:r>
                    </a:p>
                  </a:txBody>
                  <a:tcPr marL="50800" marR="50800" marT="50800" marB="50800" anchor="ctr" anchorCtr="0" horzOverflow="overflow"/>
                </a:tc>
              </a:tr>
              <a:tr h="2473704">
                <a:tc>
                  <a:txBody>
                    <a:bodyPr/>
                    <a:lstStyle/>
                    <a:p>
                      <a:pPr>
                        <a:defRPr sz="1800"/>
                      </a:pPr>
                      <a:r>
                        <a:rPr sz="1400"/>
                        <a:t>Definition:</a:t>
                      </a:r>
                    </a:p>
                  </a:txBody>
                  <a:tcPr marL="50800" marR="50800" marT="50800" marB="50800" anchor="ctr" anchorCtr="0" horzOverflow="overflow"/>
                </a:tc>
                <a:tc>
                  <a:txBody>
                    <a:bodyPr/>
                    <a:lstStyle/>
                    <a:p>
                      <a:pPr algn="l" defTabSz="457200">
                        <a:spcBef>
                          <a:spcPts val="1200"/>
                        </a:spcBef>
                        <a:defRPr sz="1400">
                          <a:solidFill>
                            <a:srgbClr val="161616"/>
                          </a:solidFill>
                          <a:latin typeface="Times Roman"/>
                          <a:ea typeface="Times Roman"/>
                          <a:cs typeface="Times Roman"/>
                          <a:sym typeface="Times Roman"/>
                        </a:defRPr>
                      </a:pPr>
                      <a:r>
                        <a:t>Th</a:t>
                      </a:r>
                      <a:r>
                        <a:rPr>
                          <a:solidFill>
                            <a:srgbClr val="303030"/>
                          </a:solidFill>
                        </a:rPr>
                        <a:t>e </a:t>
                      </a:r>
                      <a:r>
                        <a:t>d</a:t>
                      </a:r>
                      <a:r>
                        <a:rPr>
                          <a:solidFill>
                            <a:srgbClr val="303030"/>
                          </a:solidFill>
                        </a:rPr>
                        <a:t>esign is </a:t>
                      </a:r>
                      <a:r>
                        <a:t>us</a:t>
                      </a:r>
                      <a:r>
                        <a:rPr>
                          <a:solidFill>
                            <a:srgbClr val="303030"/>
                          </a:solidFill>
                        </a:rPr>
                        <a:t>eful a</a:t>
                      </a:r>
                      <a:r>
                        <a:t>nd m</a:t>
                      </a:r>
                      <a:r>
                        <a:rPr>
                          <a:solidFill>
                            <a:srgbClr val="303030"/>
                          </a:solidFill>
                        </a:rPr>
                        <a:t>arketable </a:t>
                      </a:r>
                      <a:r>
                        <a:t>t</a:t>
                      </a:r>
                      <a:r>
                        <a:rPr>
                          <a:solidFill>
                            <a:srgbClr val="303030"/>
                          </a:solidFill>
                        </a:rPr>
                        <a:t>o </a:t>
                      </a:r>
                      <a:r>
                        <a:t>p</a:t>
                      </a:r>
                      <a:r>
                        <a:rPr>
                          <a:solidFill>
                            <a:srgbClr val="303030"/>
                          </a:solidFill>
                        </a:rPr>
                        <a:t>eople </a:t>
                      </a:r>
                      <a:r>
                        <a:t>wi</a:t>
                      </a:r>
                      <a:r>
                        <a:rPr>
                          <a:solidFill>
                            <a:srgbClr val="303030"/>
                          </a:solidFill>
                        </a:rPr>
                        <a:t>th </a:t>
                      </a:r>
                      <a:r>
                        <a:t>di</a:t>
                      </a:r>
                      <a:r>
                        <a:rPr>
                          <a:solidFill>
                            <a:srgbClr val="303030"/>
                          </a:solidFill>
                        </a:rPr>
                        <a:t>verse a</a:t>
                      </a:r>
                      <a:r>
                        <a:t>bilities</a:t>
                      </a:r>
                      <a:r>
                        <a:rPr>
                          <a:solidFill>
                            <a:srgbClr val="5C5C5C"/>
                          </a:solidFill>
                        </a:rPr>
                        <a:t>.</a:t>
                      </a:r>
                    </a:p>
                  </a:txBody>
                  <a:tcPr marL="50800" marR="50800" marT="50800" marB="50800" anchor="ctr" anchorCtr="0" horzOverflow="overflow"/>
                </a:tc>
                <a:tc>
                  <a:txBody>
                    <a:bodyPr/>
                    <a:lstStyle/>
                    <a:p>
                      <a:pPr algn="l" defTabSz="457200">
                        <a:spcBef>
                          <a:spcPts val="1200"/>
                        </a:spcBef>
                        <a:defRPr sz="1400">
                          <a:solidFill>
                            <a:srgbClr val="161616"/>
                          </a:solidFill>
                          <a:latin typeface="Times Roman"/>
                          <a:ea typeface="Times Roman"/>
                          <a:cs typeface="Times Roman"/>
                          <a:sym typeface="Times Roman"/>
                        </a:defRPr>
                      </a:pPr>
                      <a:r>
                        <a:t>Th</a:t>
                      </a:r>
                      <a:r>
                        <a:rPr>
                          <a:solidFill>
                            <a:srgbClr val="303030"/>
                          </a:solidFill>
                        </a:rPr>
                        <a:t>e </a:t>
                      </a:r>
                      <a:r>
                        <a:t>d</a:t>
                      </a:r>
                      <a:r>
                        <a:rPr>
                          <a:solidFill>
                            <a:srgbClr val="303030"/>
                          </a:solidFill>
                        </a:rPr>
                        <a:t>esign </a:t>
                      </a:r>
                      <a:r>
                        <a:t>a</a:t>
                      </a:r>
                      <a:r>
                        <a:rPr>
                          <a:solidFill>
                            <a:srgbClr val="303030"/>
                          </a:solidFill>
                        </a:rPr>
                        <a:t>ccommodates a </a:t>
                      </a:r>
                      <a:r>
                        <a:t>wide r</a:t>
                      </a:r>
                      <a:r>
                        <a:rPr>
                          <a:solidFill>
                            <a:srgbClr val="303030"/>
                          </a:solidFill>
                        </a:rPr>
                        <a:t>ange o</a:t>
                      </a:r>
                      <a:r>
                        <a:t>f individu</a:t>
                      </a:r>
                      <a:r>
                        <a:rPr>
                          <a:solidFill>
                            <a:srgbClr val="303030"/>
                          </a:solidFill>
                        </a:rPr>
                        <a:t>al </a:t>
                      </a:r>
                      <a:r>
                        <a:t>pr</a:t>
                      </a:r>
                      <a:r>
                        <a:rPr>
                          <a:solidFill>
                            <a:srgbClr val="303030"/>
                          </a:solidFill>
                        </a:rPr>
                        <a:t>eferences a</a:t>
                      </a:r>
                      <a:r>
                        <a:t>nd </a:t>
                      </a:r>
                      <a:r>
                        <a:rPr>
                          <a:solidFill>
                            <a:srgbClr val="303030"/>
                          </a:solidFill>
                        </a:rPr>
                        <a:t>a</a:t>
                      </a:r>
                      <a:r>
                        <a:t>bilities. </a:t>
                      </a:r>
                    </a:p>
                  </a:txBody>
                  <a:tcPr marL="50800" marR="50800" marT="50800" marB="50800" anchor="ctr" anchorCtr="0" horzOverflow="overflow"/>
                </a:tc>
                <a:tc>
                  <a:txBody>
                    <a:bodyPr/>
                    <a:lstStyle/>
                    <a:p>
                      <a:pPr algn="l" defTabSz="457200">
                        <a:spcBef>
                          <a:spcPts val="1200"/>
                        </a:spcBef>
                        <a:defRPr sz="1400">
                          <a:solidFill>
                            <a:srgbClr val="161616"/>
                          </a:solidFill>
                          <a:latin typeface="Times Roman"/>
                          <a:ea typeface="Times Roman"/>
                          <a:cs typeface="Times Roman"/>
                          <a:sym typeface="Times Roman"/>
                        </a:defRPr>
                      </a:pPr>
                      <a:r>
                        <a:rPr>
                          <a:solidFill>
                            <a:srgbClr val="303030"/>
                          </a:solidFill>
                        </a:rPr>
                        <a:t>Use o</a:t>
                      </a:r>
                      <a:r>
                        <a:t>f th</a:t>
                      </a:r>
                      <a:r>
                        <a:rPr>
                          <a:solidFill>
                            <a:srgbClr val="303030"/>
                          </a:solidFill>
                        </a:rPr>
                        <a:t>e </a:t>
                      </a:r>
                      <a:r>
                        <a:t>d</a:t>
                      </a:r>
                      <a:r>
                        <a:rPr>
                          <a:solidFill>
                            <a:srgbClr val="303030"/>
                          </a:solidFill>
                        </a:rPr>
                        <a:t>esign </a:t>
                      </a:r>
                      <a:r>
                        <a:t>i</a:t>
                      </a:r>
                      <a:r>
                        <a:rPr>
                          <a:solidFill>
                            <a:srgbClr val="303030"/>
                          </a:solidFill>
                        </a:rPr>
                        <a:t>s e</a:t>
                      </a:r>
                      <a:r>
                        <a:t>asy to und</a:t>
                      </a:r>
                      <a:r>
                        <a:rPr>
                          <a:solidFill>
                            <a:srgbClr val="303030"/>
                          </a:solidFill>
                        </a:rPr>
                        <a:t>erstand, </a:t>
                      </a:r>
                      <a:r>
                        <a:t>r</a:t>
                      </a:r>
                      <a:r>
                        <a:rPr>
                          <a:solidFill>
                            <a:srgbClr val="303030"/>
                          </a:solidFill>
                        </a:rPr>
                        <a:t>egardless of </a:t>
                      </a:r>
                      <a:r>
                        <a:t>th</a:t>
                      </a:r>
                      <a:r>
                        <a:rPr>
                          <a:solidFill>
                            <a:srgbClr val="303030"/>
                          </a:solidFill>
                        </a:rPr>
                        <a:t>e </a:t>
                      </a:r>
                      <a:r>
                        <a:t>u</a:t>
                      </a:r>
                      <a:r>
                        <a:rPr>
                          <a:solidFill>
                            <a:srgbClr val="303030"/>
                          </a:solidFill>
                        </a:rPr>
                        <a:t>ser's e</a:t>
                      </a:r>
                      <a:r>
                        <a:t>xperience, kn</a:t>
                      </a:r>
                      <a:r>
                        <a:rPr>
                          <a:solidFill>
                            <a:srgbClr val="303030"/>
                          </a:solidFill>
                        </a:rPr>
                        <a:t>owledge, </a:t>
                      </a:r>
                      <a:r>
                        <a:t>l</a:t>
                      </a:r>
                      <a:r>
                        <a:rPr>
                          <a:solidFill>
                            <a:srgbClr val="303030"/>
                          </a:solidFill>
                        </a:rPr>
                        <a:t>anguage s</a:t>
                      </a:r>
                      <a:r>
                        <a:t>kills, </a:t>
                      </a:r>
                      <a:r>
                        <a:rPr>
                          <a:solidFill>
                            <a:srgbClr val="303030"/>
                          </a:solidFill>
                        </a:rPr>
                        <a:t>o</a:t>
                      </a:r>
                      <a:r>
                        <a:t>r curr</a:t>
                      </a:r>
                      <a:r>
                        <a:rPr>
                          <a:solidFill>
                            <a:srgbClr val="303030"/>
                          </a:solidFill>
                        </a:rPr>
                        <a:t>ent c</a:t>
                      </a:r>
                      <a:r>
                        <a:t>oncentration le</a:t>
                      </a:r>
                      <a:r>
                        <a:rPr>
                          <a:solidFill>
                            <a:srgbClr val="303030"/>
                          </a:solidFill>
                        </a:rPr>
                        <a:t>vel. </a:t>
                      </a:r>
                    </a:p>
                  </a:txBody>
                  <a:tcPr marL="50800" marR="50800" marT="50800" marB="50800" anchor="ctr" anchorCtr="0" horzOverflow="overflow"/>
                </a:tc>
                <a:tc>
                  <a:txBody>
                    <a:bodyPr/>
                    <a:lstStyle/>
                    <a:p>
                      <a:pPr algn="l" defTabSz="457200">
                        <a:spcBef>
                          <a:spcPts val="1200"/>
                        </a:spcBef>
                        <a:defRPr sz="1400">
                          <a:solidFill>
                            <a:srgbClr val="161616"/>
                          </a:solidFill>
                          <a:latin typeface="Times Roman"/>
                          <a:ea typeface="Times Roman"/>
                          <a:cs typeface="Times Roman"/>
                          <a:sym typeface="Times Roman"/>
                        </a:defRPr>
                      </a:pPr>
                      <a:r>
                        <a:t>Th</a:t>
                      </a:r>
                      <a:r>
                        <a:rPr>
                          <a:solidFill>
                            <a:srgbClr val="303030"/>
                          </a:solidFill>
                        </a:rPr>
                        <a:t>e </a:t>
                      </a:r>
                      <a:r>
                        <a:t>d</a:t>
                      </a:r>
                      <a:r>
                        <a:rPr>
                          <a:solidFill>
                            <a:srgbClr val="303030"/>
                          </a:solidFill>
                        </a:rPr>
                        <a:t>esign co</a:t>
                      </a:r>
                      <a:r>
                        <a:t>mmunicates ne</a:t>
                      </a:r>
                      <a:r>
                        <a:rPr>
                          <a:solidFill>
                            <a:srgbClr val="303030"/>
                          </a:solidFill>
                        </a:rPr>
                        <a:t>cessary </a:t>
                      </a:r>
                      <a:r>
                        <a:t>in</a:t>
                      </a:r>
                      <a:r>
                        <a:rPr>
                          <a:solidFill>
                            <a:srgbClr val="303030"/>
                          </a:solidFill>
                        </a:rPr>
                        <a:t>formation e</a:t>
                      </a:r>
                      <a:r>
                        <a:t>ffectively t</a:t>
                      </a:r>
                      <a:r>
                        <a:rPr>
                          <a:solidFill>
                            <a:srgbClr val="303030"/>
                          </a:solidFill>
                        </a:rPr>
                        <a:t>o t</a:t>
                      </a:r>
                      <a:r>
                        <a:t>he u</a:t>
                      </a:r>
                      <a:r>
                        <a:rPr>
                          <a:solidFill>
                            <a:srgbClr val="303030"/>
                          </a:solidFill>
                        </a:rPr>
                        <a:t>ser , re</a:t>
                      </a:r>
                      <a:r>
                        <a:t>gardless </a:t>
                      </a:r>
                      <a:r>
                        <a:rPr>
                          <a:solidFill>
                            <a:srgbClr val="303030"/>
                          </a:solidFill>
                        </a:rPr>
                        <a:t>o</a:t>
                      </a:r>
                      <a:r>
                        <a:t>f </a:t>
                      </a:r>
                      <a:r>
                        <a:rPr>
                          <a:solidFill>
                            <a:srgbClr val="303030"/>
                          </a:solidFill>
                        </a:rPr>
                        <a:t>a</a:t>
                      </a:r>
                      <a:r>
                        <a:t>mbient c</a:t>
                      </a:r>
                      <a:r>
                        <a:rPr>
                          <a:solidFill>
                            <a:srgbClr val="303030"/>
                          </a:solidFill>
                        </a:rPr>
                        <a:t>on- </a:t>
                      </a:r>
                      <a:r>
                        <a:t>di</a:t>
                      </a:r>
                      <a:r>
                        <a:rPr>
                          <a:solidFill>
                            <a:srgbClr val="303030"/>
                          </a:solidFill>
                        </a:rPr>
                        <a:t>tions </a:t>
                      </a:r>
                      <a:r>
                        <a:t>or th </a:t>
                      </a:r>
                      <a:r>
                        <a:rPr>
                          <a:solidFill>
                            <a:srgbClr val="303030"/>
                          </a:solidFill>
                        </a:rPr>
                        <a:t>e </a:t>
                      </a:r>
                      <a:r>
                        <a:t>u</a:t>
                      </a:r>
                      <a:r>
                        <a:rPr>
                          <a:solidFill>
                            <a:srgbClr val="303030"/>
                          </a:solidFill>
                        </a:rPr>
                        <a:t>ser's s</a:t>
                      </a:r>
                      <a:r>
                        <a:t>ensory abiliti</a:t>
                      </a:r>
                      <a:r>
                        <a:rPr>
                          <a:solidFill>
                            <a:srgbClr val="303030"/>
                          </a:solidFill>
                        </a:rPr>
                        <a:t>es</a:t>
                      </a:r>
                      <a:r>
                        <a:rPr>
                          <a:solidFill>
                            <a:srgbClr val="4D4D4D"/>
                          </a:solidFill>
                        </a:rPr>
                        <a:t>. </a:t>
                      </a:r>
                    </a:p>
                  </a:txBody>
                  <a:tcPr marL="50800" marR="50800" marT="50800" marB="50800" anchor="ctr" anchorCtr="0" horzOverflow="overflow"/>
                </a:tc>
                <a:tc>
                  <a:txBody>
                    <a:bodyPr/>
                    <a:lstStyle/>
                    <a:p>
                      <a:pPr algn="l" defTabSz="457200">
                        <a:spcBef>
                          <a:spcPts val="1200"/>
                        </a:spcBef>
                        <a:defRPr sz="1400">
                          <a:solidFill>
                            <a:srgbClr val="161616"/>
                          </a:solidFill>
                          <a:latin typeface="Times Roman"/>
                          <a:ea typeface="Times Roman"/>
                          <a:cs typeface="Times Roman"/>
                          <a:sym typeface="Times Roman"/>
                        </a:defRPr>
                      </a:pPr>
                      <a:r>
                        <a:t>Th</a:t>
                      </a:r>
                      <a:r>
                        <a:rPr>
                          <a:solidFill>
                            <a:srgbClr val="303030"/>
                          </a:solidFill>
                        </a:rPr>
                        <a:t>e </a:t>
                      </a:r>
                      <a:r>
                        <a:t>d</a:t>
                      </a:r>
                      <a:r>
                        <a:rPr>
                          <a:solidFill>
                            <a:srgbClr val="303030"/>
                          </a:solidFill>
                        </a:rPr>
                        <a:t>esign </a:t>
                      </a:r>
                      <a:r>
                        <a:t>minim</a:t>
                      </a:r>
                      <a:r>
                        <a:rPr>
                          <a:solidFill>
                            <a:srgbClr val="303030"/>
                          </a:solidFill>
                        </a:rPr>
                        <a:t>izes </a:t>
                      </a:r>
                      <a:r>
                        <a:t>ha</a:t>
                      </a:r>
                      <a:r>
                        <a:rPr>
                          <a:solidFill>
                            <a:srgbClr val="303030"/>
                          </a:solidFill>
                        </a:rPr>
                        <a:t>zards a</a:t>
                      </a:r>
                      <a:r>
                        <a:t>nd </a:t>
                      </a:r>
                      <a:r>
                        <a:rPr>
                          <a:solidFill>
                            <a:srgbClr val="303030"/>
                          </a:solidFill>
                        </a:rPr>
                        <a:t>t</a:t>
                      </a:r>
                      <a:r>
                        <a:t>he ad</a:t>
                      </a:r>
                      <a:r>
                        <a:rPr>
                          <a:solidFill>
                            <a:srgbClr val="303030"/>
                          </a:solidFill>
                        </a:rPr>
                        <a:t>verse c</a:t>
                      </a:r>
                      <a:r>
                        <a:t>onsequences of </a:t>
                      </a:r>
                      <a:r>
                        <a:rPr>
                          <a:solidFill>
                            <a:srgbClr val="303030"/>
                          </a:solidFill>
                        </a:rPr>
                        <a:t>a</a:t>
                      </a:r>
                      <a:r>
                        <a:t>ccidental </a:t>
                      </a:r>
                      <a:r>
                        <a:rPr>
                          <a:solidFill>
                            <a:srgbClr val="303030"/>
                          </a:solidFill>
                        </a:rPr>
                        <a:t>o</a:t>
                      </a:r>
                      <a:r>
                        <a:t>r unint</a:t>
                      </a:r>
                      <a:r>
                        <a:rPr>
                          <a:solidFill>
                            <a:srgbClr val="303030"/>
                          </a:solidFill>
                        </a:rPr>
                        <a:t>ended ac</a:t>
                      </a:r>
                      <a:r>
                        <a:t>tions</a:t>
                      </a:r>
                      <a:r>
                        <a:rPr>
                          <a:solidFill>
                            <a:srgbClr val="5C5C5C"/>
                          </a:solidFill>
                        </a:rPr>
                        <a:t>. </a:t>
                      </a:r>
                    </a:p>
                  </a:txBody>
                  <a:tcPr marL="50800" marR="50800" marT="50800" marB="50800" anchor="ctr" anchorCtr="0" horzOverflow="overflow"/>
                </a:tc>
                <a:tc>
                  <a:txBody>
                    <a:bodyPr/>
                    <a:lstStyle/>
                    <a:p>
                      <a:pPr algn="l" defTabSz="457200">
                        <a:spcBef>
                          <a:spcPts val="1200"/>
                        </a:spcBef>
                        <a:defRPr sz="1400">
                          <a:solidFill>
                            <a:srgbClr val="161616"/>
                          </a:solidFill>
                          <a:latin typeface="Times Roman"/>
                          <a:ea typeface="Times Roman"/>
                          <a:cs typeface="Times Roman"/>
                          <a:sym typeface="Times Roman"/>
                        </a:defRPr>
                      </a:pPr>
                      <a:r>
                        <a:t>Th</a:t>
                      </a:r>
                      <a:r>
                        <a:rPr>
                          <a:solidFill>
                            <a:srgbClr val="303030"/>
                          </a:solidFill>
                        </a:rPr>
                        <a:t>e </a:t>
                      </a:r>
                      <a:r>
                        <a:t>d</a:t>
                      </a:r>
                      <a:r>
                        <a:rPr>
                          <a:solidFill>
                            <a:srgbClr val="303030"/>
                          </a:solidFill>
                        </a:rPr>
                        <a:t>esign </a:t>
                      </a:r>
                      <a:r>
                        <a:t>can b</a:t>
                      </a:r>
                      <a:r>
                        <a:rPr>
                          <a:solidFill>
                            <a:srgbClr val="303030"/>
                          </a:solidFill>
                        </a:rPr>
                        <a:t>e </a:t>
                      </a:r>
                      <a:r>
                        <a:t>u</a:t>
                      </a:r>
                      <a:r>
                        <a:rPr>
                          <a:solidFill>
                            <a:srgbClr val="303030"/>
                          </a:solidFill>
                        </a:rPr>
                        <a:t>sed e</a:t>
                      </a:r>
                      <a:r>
                        <a:t>fficiently </a:t>
                      </a:r>
                      <a:r>
                        <a:rPr>
                          <a:solidFill>
                            <a:srgbClr val="303030"/>
                          </a:solidFill>
                        </a:rPr>
                        <a:t>a</a:t>
                      </a:r>
                      <a:r>
                        <a:t>nd comfort</a:t>
                      </a:r>
                      <a:r>
                        <a:rPr>
                          <a:solidFill>
                            <a:srgbClr val="303030"/>
                          </a:solidFill>
                        </a:rPr>
                        <a:t>ably a</a:t>
                      </a:r>
                      <a:r>
                        <a:t>nd wi</a:t>
                      </a:r>
                      <a:r>
                        <a:rPr>
                          <a:solidFill>
                            <a:srgbClr val="303030"/>
                          </a:solidFill>
                        </a:rPr>
                        <a:t>th a </a:t>
                      </a:r>
                      <a:r>
                        <a:t>m</a:t>
                      </a:r>
                      <a:r>
                        <a:rPr>
                          <a:solidFill>
                            <a:srgbClr val="303030"/>
                          </a:solidFill>
                        </a:rPr>
                        <a:t>inimum </a:t>
                      </a:r>
                      <a:r>
                        <a:t>o</a:t>
                      </a:r>
                      <a:r>
                        <a:rPr>
                          <a:solidFill>
                            <a:srgbClr val="303030"/>
                          </a:solidFill>
                        </a:rPr>
                        <a:t>f f</a:t>
                      </a:r>
                      <a:r>
                        <a:t>atigue.</a:t>
                      </a:r>
                    </a:p>
                  </a:txBody>
                  <a:tcPr marL="50800" marR="50800" marT="50800" marB="50800" anchor="ctr" anchorCtr="0" horzOverflow="overflow"/>
                </a:tc>
                <a:tc>
                  <a:txBody>
                    <a:bodyPr/>
                    <a:lstStyle/>
                    <a:p>
                      <a:pPr algn="l" defTabSz="457200">
                        <a:spcBef>
                          <a:spcPts val="1200"/>
                        </a:spcBef>
                        <a:defRPr sz="1400">
                          <a:solidFill>
                            <a:srgbClr val="161616"/>
                          </a:solidFill>
                          <a:latin typeface="Times Roman"/>
                          <a:ea typeface="Times Roman"/>
                          <a:cs typeface="Times Roman"/>
                          <a:sym typeface="Times Roman"/>
                        </a:defRPr>
                      </a:pPr>
                      <a:r>
                        <a:t>Appropriate size and space is provided for approach, reach , manipulation, and use regardless of the user</a:t>
                      </a:r>
                      <a:r>
                        <a:rPr>
                          <a:solidFill>
                            <a:srgbClr val="4D4D4D"/>
                          </a:solidFill>
                        </a:rPr>
                        <a:t>'</a:t>
                      </a:r>
                      <a:r>
                        <a:t>s body size</a:t>
                      </a:r>
                      <a:r>
                        <a:rPr>
                          <a:solidFill>
                            <a:srgbClr val="4D4D4D"/>
                          </a:solidFill>
                        </a:rPr>
                        <a:t>, </a:t>
                      </a:r>
                      <a:r>
                        <a:t>posture, or mobility</a:t>
                      </a:r>
                      <a:r>
                        <a:rPr>
                          <a:solidFill>
                            <a:srgbClr val="737373"/>
                          </a:solidFill>
                        </a:rPr>
                        <a:t>. </a:t>
                      </a:r>
                    </a:p>
                  </a:txBody>
                  <a:tcPr marL="50800" marR="50800" marT="50800" marB="50800" anchor="ctr" anchorCtr="0" horzOverflow="overflow"/>
                </a:tc>
              </a:tr>
              <a:tr h="1382117">
                <a:tc>
                  <a:txBody>
                    <a:bodyPr/>
                    <a:lstStyle/>
                    <a:p>
                      <a:pPr>
                        <a:defRPr sz="1800"/>
                      </a:pPr>
                      <a:r>
                        <a:rPr sz="1400"/>
                        <a:t>Robot Hardware Design Examples</a:t>
                      </a:r>
                    </a:p>
                  </a:txBody>
                  <a:tcPr marL="50800" marR="50800" marT="50800" marB="50800" anchor="ctr" anchorCtr="0" horzOverflow="overflow"/>
                </a:tc>
                <a:tc>
                  <a:txBody>
                    <a:bodyPr/>
                    <a:lstStyle/>
                    <a:p>
                      <a:pPr>
                        <a:defRPr sz="1800"/>
                      </a:pPr>
                      <a:r>
                        <a:rPr sz="1400"/>
                        <a:t>participatory design; testing with disabled users</a:t>
                      </a:r>
                    </a:p>
                  </a:txBody>
                  <a:tcPr marL="50800" marR="50800" marT="50800" marB="50800" anchor="ctr" anchorCtr="0" horzOverflow="overflow"/>
                </a:tc>
                <a:tc>
                  <a:txBody>
                    <a:bodyPr/>
                    <a:lstStyle/>
                    <a:p>
                      <a:pPr>
                        <a:defRPr sz="1800"/>
                      </a:pPr>
                      <a:r>
                        <a:rPr sz="1400"/>
                        <a:t>modular input and output</a:t>
                      </a:r>
                    </a:p>
                  </a:txBody>
                  <a:tcPr marL="50800" marR="50800" marT="50800" marB="50800" anchor="ctr" anchorCtr="0" horzOverflow="overflow"/>
                </a:tc>
                <a:tc>
                  <a:txBody>
                    <a:bodyPr/>
                    <a:lstStyle/>
                    <a:p>
                      <a:pPr>
                        <a:defRPr sz="1800"/>
                      </a:pPr>
                      <a:r>
                        <a:rPr sz="1400"/>
                        <a:t>Intuitive input design; non-text input; non-verbal input; human-centered robot design</a:t>
                      </a:r>
                    </a:p>
                  </a:txBody>
                  <a:tcPr marL="50800" marR="50800" marT="50800" marB="50800" anchor="ctr" anchorCtr="0" horzOverflow="overflow"/>
                </a:tc>
                <a:tc>
                  <a:txBody>
                    <a:bodyPr/>
                    <a:lstStyle/>
                    <a:p>
                      <a:pPr>
                        <a:defRPr sz="1800"/>
                      </a:pPr>
                      <a:r>
                        <a:rPr sz="1400"/>
                        <a:t>alternative displays; capability for both visual and audio communication</a:t>
                      </a:r>
                    </a:p>
                  </a:txBody>
                  <a:tcPr marL="50800" marR="50800" marT="50800" marB="50800" anchor="ctr" anchorCtr="0" horzOverflow="overflow"/>
                </a:tc>
                <a:tc>
                  <a:txBody>
                    <a:bodyPr/>
                    <a:lstStyle/>
                    <a:p>
                      <a:pPr>
                        <a:defRPr sz="1800"/>
                      </a:pPr>
                      <a:r>
                        <a:rPr sz="1400"/>
                        <a:t>compliant actuators; ergonomic design</a:t>
                      </a:r>
                    </a:p>
                  </a:txBody>
                  <a:tcPr marL="50800" marR="50800" marT="50800" marB="50800" anchor="ctr" anchorCtr="0" horzOverflow="overflow"/>
                </a:tc>
                <a:tc>
                  <a:txBody>
                    <a:bodyPr/>
                    <a:lstStyle/>
                    <a:p>
                      <a:pPr>
                        <a:defRPr sz="1800"/>
                      </a:pPr>
                      <a:r>
                        <a:rPr sz="1400"/>
                        <a:t>assistive capabilities; easy-to-use physical interfaces</a:t>
                      </a:r>
                    </a:p>
                  </a:txBody>
                  <a:tcPr marL="50800" marR="50800" marT="50800" marB="50800" anchor="ctr" anchorCtr="0" horzOverflow="overflow"/>
                </a:tc>
                <a:tc>
                  <a:txBody>
                    <a:bodyPr/>
                    <a:lstStyle/>
                    <a:p>
                      <a:pPr>
                        <a:defRPr sz="1800"/>
                      </a:pPr>
                      <a:r>
                        <a:rPr sz="1400"/>
                        <a:t>robot size and shape</a:t>
                      </a:r>
                    </a:p>
                  </a:txBody>
                  <a:tcPr marL="50800" marR="50800" marT="50800" marB="50800" anchor="ctr" anchorCtr="0" horzOverflow="overflow"/>
                </a:tc>
              </a:tr>
              <a:tr h="1067610">
                <a:tc>
                  <a:txBody>
                    <a:bodyPr/>
                    <a:lstStyle/>
                    <a:p>
                      <a:pPr>
                        <a:defRPr sz="1800"/>
                      </a:pPr>
                      <a:r>
                        <a:rPr sz="1400"/>
                        <a:t>Robot Software Design Examples</a:t>
                      </a:r>
                    </a:p>
                  </a:txBody>
                  <a:tcPr marL="50800" marR="50800" marT="50800" marB="50800" anchor="ctr" anchorCtr="0" horzOverflow="overflow"/>
                </a:tc>
                <a:tc>
                  <a:txBody>
                    <a:bodyPr/>
                    <a:lstStyle/>
                    <a:p>
                      <a:pPr>
                        <a:defRPr sz="1800"/>
                      </a:pPr>
                      <a:r>
                        <a:rPr sz="1400"/>
                        <a:t>participatory design</a:t>
                      </a:r>
                    </a:p>
                  </a:txBody>
                  <a:tcPr marL="50800" marR="50800" marT="50800" marB="50800" anchor="ctr" anchorCtr="0" horzOverflow="overflow"/>
                </a:tc>
                <a:tc>
                  <a:txBody>
                    <a:bodyPr/>
                    <a:lstStyle/>
                    <a:p>
                      <a:pPr>
                        <a:defRPr sz="1800"/>
                      </a:pPr>
                      <a:r>
                        <a:rPr sz="1400"/>
                        <a:t>Customization &amp; personalization</a:t>
                      </a:r>
                    </a:p>
                  </a:txBody>
                  <a:tcPr marL="50800" marR="50800" marT="50800" marB="50800" anchor="ctr" anchorCtr="0" horzOverflow="overflow"/>
                </a:tc>
                <a:tc>
                  <a:txBody>
                    <a:bodyPr/>
                    <a:lstStyle/>
                    <a:p>
                      <a:pPr>
                        <a:defRPr sz="1800"/>
                      </a:pPr>
                      <a:r>
                        <a:rPr sz="1400"/>
                        <a:t>automation; UX design; anticipation and goal prediction</a:t>
                      </a:r>
                    </a:p>
                  </a:txBody>
                  <a:tcPr marL="50800" marR="50800" marT="50800" marB="50800" anchor="ctr" anchorCtr="0" horzOverflow="overflow"/>
                </a:tc>
                <a:tc>
                  <a:txBody>
                    <a:bodyPr/>
                    <a:lstStyle/>
                    <a:p>
                      <a:pPr>
                        <a:defRPr sz="1800"/>
                      </a:pPr>
                      <a:r>
                        <a:rPr sz="1400"/>
                        <a:t>multi-modal communication</a:t>
                      </a:r>
                    </a:p>
                  </a:txBody>
                  <a:tcPr marL="50800" marR="50800" marT="50800" marB="50800" anchor="ctr" anchorCtr="0" horzOverflow="overflow"/>
                </a:tc>
                <a:tc>
                  <a:txBody>
                    <a:bodyPr/>
                    <a:lstStyle/>
                    <a:p>
                      <a:pPr>
                        <a:defRPr sz="1800"/>
                      </a:pPr>
                      <a:r>
                        <a:rPr sz="1400"/>
                        <a:t>explainable behavior; error recovery</a:t>
                      </a:r>
                    </a:p>
                  </a:txBody>
                  <a:tcPr marL="50800" marR="50800" marT="50800" marB="50800" anchor="ctr" anchorCtr="0" horzOverflow="overflow"/>
                </a:tc>
                <a:tc>
                  <a:txBody>
                    <a:bodyPr/>
                    <a:lstStyle/>
                    <a:p>
                      <a:pPr>
                        <a:defRPr sz="1800"/>
                      </a:pPr>
                      <a:r>
                        <a:rPr sz="1400"/>
                        <a:t>automation; assistive behavior</a:t>
                      </a:r>
                    </a:p>
                  </a:txBody>
                  <a:tcPr marL="50800" marR="50800" marT="50800" marB="50800" anchor="ctr" anchorCtr="0" horzOverflow="overflow"/>
                </a:tc>
                <a:tc>
                  <a:txBody>
                    <a:bodyPr/>
                    <a:lstStyle/>
                    <a:p>
                      <a:pPr>
                        <a:defRPr sz="1800"/>
                      </a:pPr>
                      <a:r>
                        <a:rPr sz="1400"/>
                        <a:t>social spacing</a:t>
                      </a:r>
                    </a:p>
                  </a:txBody>
                  <a:tcPr marL="50800" marR="50800" marT="50800" marB="50800" anchor="ctr" anchorCtr="0" horzOverflow="overflow"/>
                </a:tc>
              </a:tr>
            </a:tbl>
          </a:graphicData>
        </a:graphic>
      </p:graphicFrame>
      <p:sp>
        <p:nvSpPr>
          <p:cNvPr id="205" name="Molly Follette Story M.S. (1998) Maximizing Usability: The Principles of Universal Design, Assistive Technology, 10:1, 4-12, DOI: 10.1080/10400435.1998.10131955"/>
          <p:cNvSpPr txBox="1"/>
          <p:nvPr/>
        </p:nvSpPr>
        <p:spPr>
          <a:xfrm>
            <a:off x="698500" y="9022869"/>
            <a:ext cx="11656517" cy="584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a:solidFill>
                  <a:srgbClr val="2D3B45"/>
                </a:solidFill>
                <a:latin typeface="Helvetica"/>
                <a:ea typeface="Helvetica"/>
                <a:cs typeface="Helvetica"/>
                <a:sym typeface="Helvetica"/>
              </a:defRPr>
            </a:pPr>
            <a:r>
              <a:t>Molly Follette Story M.S. (1998) Maximizing Usability: The Principles of Universal Design, Assistive Technology, 10:1, 4-12, DOI: </a:t>
            </a:r>
            <a:r>
              <a:rPr u="sng">
                <a:solidFill>
                  <a:srgbClr val="3E8EDE"/>
                </a:solidFill>
                <a:uFill>
                  <a:solidFill>
                    <a:srgbClr val="3E8EDE"/>
                  </a:solidFill>
                </a:uFill>
                <a:hlinkClick r:id="rId2" invalidUrl="" action="" tgtFrame="" tooltip="" history="1" highlightClick="0" endSnd="0"/>
              </a:rPr>
              <a:t>10.1080/10400435.1998.10131955</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